
<file path=[Content_Types].xml><?xml version="1.0" encoding="utf-8"?>
<Types xmlns="http://schemas.openxmlformats.org/package/2006/content-types">
  <Default Extension="docx" ContentType="application/vnd.openxmlformats-officedocument.wordprocessingml.document"/>
  <Default Extension="emf" ContentType="image/x-emf"/>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0"/>
  </p:notesMasterIdLst>
  <p:handoutMasterIdLst>
    <p:handoutMasterId r:id="rId111"/>
  </p:handoutMasterIdLst>
  <p:sldIdLst>
    <p:sldId id="256" r:id="rId2"/>
    <p:sldId id="619" r:id="rId3"/>
    <p:sldId id="620" r:id="rId4"/>
    <p:sldId id="639" r:id="rId5"/>
    <p:sldId id="636" r:id="rId6"/>
    <p:sldId id="635" r:id="rId7"/>
    <p:sldId id="632" r:id="rId8"/>
    <p:sldId id="623" r:id="rId9"/>
    <p:sldId id="624" r:id="rId10"/>
    <p:sldId id="625" r:id="rId11"/>
    <p:sldId id="626" r:id="rId12"/>
    <p:sldId id="590" r:id="rId13"/>
    <p:sldId id="640" r:id="rId14"/>
    <p:sldId id="592" r:id="rId15"/>
    <p:sldId id="257" r:id="rId16"/>
    <p:sldId id="258" r:id="rId17"/>
    <p:sldId id="259" r:id="rId18"/>
    <p:sldId id="634" r:id="rId19"/>
    <p:sldId id="614" r:id="rId20"/>
    <p:sldId id="644" r:id="rId21"/>
    <p:sldId id="637" r:id="rId22"/>
    <p:sldId id="1520" r:id="rId23"/>
    <p:sldId id="1521" r:id="rId24"/>
    <p:sldId id="269" r:id="rId25"/>
    <p:sldId id="1529" r:id="rId26"/>
    <p:sldId id="1524" r:id="rId27"/>
    <p:sldId id="1525" r:id="rId28"/>
    <p:sldId id="347" r:id="rId29"/>
    <p:sldId id="350" r:id="rId30"/>
    <p:sldId id="353" r:id="rId31"/>
    <p:sldId id="348" r:id="rId32"/>
    <p:sldId id="349" r:id="rId33"/>
    <p:sldId id="351" r:id="rId34"/>
    <p:sldId id="352" r:id="rId35"/>
    <p:sldId id="354" r:id="rId36"/>
    <p:sldId id="355" r:id="rId37"/>
    <p:sldId id="356" r:id="rId38"/>
    <p:sldId id="272" r:id="rId39"/>
    <p:sldId id="271" r:id="rId40"/>
    <p:sldId id="282" r:id="rId41"/>
    <p:sldId id="281" r:id="rId42"/>
    <p:sldId id="276" r:id="rId43"/>
    <p:sldId id="280" r:id="rId44"/>
    <p:sldId id="285" r:id="rId45"/>
    <p:sldId id="284" r:id="rId46"/>
    <p:sldId id="286" r:id="rId47"/>
    <p:sldId id="326" r:id="rId48"/>
    <p:sldId id="328" r:id="rId49"/>
    <p:sldId id="287" r:id="rId50"/>
    <p:sldId id="289" r:id="rId51"/>
    <p:sldId id="290" r:id="rId52"/>
    <p:sldId id="330" r:id="rId53"/>
    <p:sldId id="331" r:id="rId54"/>
    <p:sldId id="332" r:id="rId55"/>
    <p:sldId id="333" r:id="rId56"/>
    <p:sldId id="334" r:id="rId57"/>
    <p:sldId id="273" r:id="rId58"/>
    <p:sldId id="291" r:id="rId59"/>
    <p:sldId id="357" r:id="rId60"/>
    <p:sldId id="641" r:id="rId61"/>
    <p:sldId id="297" r:id="rId62"/>
    <p:sldId id="292" r:id="rId63"/>
    <p:sldId id="293" r:id="rId64"/>
    <p:sldId id="294" r:id="rId65"/>
    <p:sldId id="295" r:id="rId66"/>
    <p:sldId id="327" r:id="rId67"/>
    <p:sldId id="298" r:id="rId68"/>
    <p:sldId id="299" r:id="rId69"/>
    <p:sldId id="300" r:id="rId70"/>
    <p:sldId id="301" r:id="rId71"/>
    <p:sldId id="302" r:id="rId72"/>
    <p:sldId id="303" r:id="rId73"/>
    <p:sldId id="642" r:id="rId74"/>
    <p:sldId id="322" r:id="rId75"/>
    <p:sldId id="304" r:id="rId76"/>
    <p:sldId id="305" r:id="rId77"/>
    <p:sldId id="306" r:id="rId78"/>
    <p:sldId id="307" r:id="rId79"/>
    <p:sldId id="308" r:id="rId80"/>
    <p:sldId id="309" r:id="rId81"/>
    <p:sldId id="310" r:id="rId82"/>
    <p:sldId id="311" r:id="rId83"/>
    <p:sldId id="312" r:id="rId84"/>
    <p:sldId id="313" r:id="rId85"/>
    <p:sldId id="314" r:id="rId86"/>
    <p:sldId id="315" r:id="rId87"/>
    <p:sldId id="316" r:id="rId88"/>
    <p:sldId id="317" r:id="rId89"/>
    <p:sldId id="318" r:id="rId90"/>
    <p:sldId id="319" r:id="rId91"/>
    <p:sldId id="336" r:id="rId92"/>
    <p:sldId id="338" r:id="rId93"/>
    <p:sldId id="339" r:id="rId94"/>
    <p:sldId id="340" r:id="rId95"/>
    <p:sldId id="345" r:id="rId96"/>
    <p:sldId id="342" r:id="rId97"/>
    <p:sldId id="346" r:id="rId98"/>
    <p:sldId id="320" r:id="rId99"/>
    <p:sldId id="337" r:id="rId100"/>
    <p:sldId id="323" r:id="rId101"/>
    <p:sldId id="275" r:id="rId102"/>
    <p:sldId id="1530" r:id="rId103"/>
    <p:sldId id="1522" r:id="rId104"/>
    <p:sldId id="267" r:id="rId105"/>
    <p:sldId id="324" r:id="rId106"/>
    <p:sldId id="325" r:id="rId107"/>
    <p:sldId id="283" r:id="rId108"/>
    <p:sldId id="321" r:id="rId10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93D2A4E-A7D0-9E1A-B17B-CA56770C6D7E}" v="2" dt="2024-07-30T07:16:34.50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080" autoAdjust="0"/>
    <p:restoredTop sz="91427"/>
  </p:normalViewPr>
  <p:slideViewPr>
    <p:cSldViewPr>
      <p:cViewPr varScale="1">
        <p:scale>
          <a:sx n="87" d="100"/>
          <a:sy n="87" d="100"/>
        </p:scale>
        <p:origin x="1541" y="72"/>
      </p:cViewPr>
      <p:guideLst>
        <p:guide orient="horz" pos="2160"/>
        <p:guide pos="2880"/>
      </p:guideLst>
    </p:cSldViewPr>
  </p:slideViewPr>
  <p:notesTextViewPr>
    <p:cViewPr>
      <p:scale>
        <a:sx n="100" d="100"/>
        <a:sy n="100" d="100"/>
      </p:scale>
      <p:origin x="0" y="0"/>
    </p:cViewPr>
  </p:notesTextViewPr>
  <p:notesViewPr>
    <p:cSldViewPr>
      <p:cViewPr varScale="1">
        <p:scale>
          <a:sx n="55" d="100"/>
          <a:sy n="55" d="100"/>
        </p:scale>
        <p:origin x="-2886" y="-10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microsoft.com/office/2015/10/relationships/revisionInfo" Target="revisionInfo.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presProps" Target="pres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viewProps" Target="view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notesMaster" Target="notesMasters/notesMaster1.xml"/><Relationship Id="rId115"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microsoft.com/office/2016/11/relationships/changesInfo" Target="changesInfos/changesInfo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handoutMaster" Target="handoutMasters/handoutMaster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nish Kaushik" userId="S::manish@niet.co.in::63735f1b-e221-45f5-b925-bb50105db10a" providerId="AD" clId="Web-{793D2A4E-A7D0-9E1A-B17B-CA56770C6D7E}"/>
    <pc:docChg chg="modSld">
      <pc:chgData name="Manish Kaushik" userId="S::manish@niet.co.in::63735f1b-e221-45f5-b925-bb50105db10a" providerId="AD" clId="Web-{793D2A4E-A7D0-9E1A-B17B-CA56770C6D7E}" dt="2024-07-30T07:16:34.507" v="1"/>
      <pc:docMkLst>
        <pc:docMk/>
      </pc:docMkLst>
      <pc:sldChg chg="modSp">
        <pc:chgData name="Manish Kaushik" userId="S::manish@niet.co.in::63735f1b-e221-45f5-b925-bb50105db10a" providerId="AD" clId="Web-{793D2A4E-A7D0-9E1A-B17B-CA56770C6D7E}" dt="2024-07-30T07:16:34.507" v="1"/>
        <pc:sldMkLst>
          <pc:docMk/>
          <pc:sldMk cId="2551052103" sldId="640"/>
        </pc:sldMkLst>
        <pc:picChg chg="mod modCrop">
          <ac:chgData name="Manish Kaushik" userId="S::manish@niet.co.in::63735f1b-e221-45f5-b925-bb50105db10a" providerId="AD" clId="Web-{793D2A4E-A7D0-9E1A-B17B-CA56770C6D7E}" dt="2024-07-30T07:16:34.507" v="1"/>
          <ac:picMkLst>
            <pc:docMk/>
            <pc:sldMk cId="2551052103" sldId="640"/>
            <ac:picMk id="12" creationId="{EC693187-20F3-842E-8229-D3641FA0761D}"/>
          </ac:picMkLst>
        </pc:picChg>
      </pc:sldChg>
    </pc:docChg>
  </pc:docChgLst>
  <pc:docChgLst>
    <pc:chgData name="Guest User" userId="S::urn:spo:anon#1d32c6595317842d01668fea9a86c5675ca234eb54c37e0f28e3ecfbe546dfea::" providerId="AD" clId="Web-{4B817765-D64B-1E03-BCD6-0311BE781A41}"/>
    <pc:docChg chg="modSld">
      <pc:chgData name="Guest User" userId="S::urn:spo:anon#1d32c6595317842d01668fea9a86c5675ca234eb54c37e0f28e3ecfbe546dfea::" providerId="AD" clId="Web-{4B817765-D64B-1E03-BCD6-0311BE781A41}" dt="2022-12-27T09:52:02.734" v="0" actId="1076"/>
      <pc:docMkLst>
        <pc:docMk/>
      </pc:docMkLst>
      <pc:sldChg chg="modSp">
        <pc:chgData name="Guest User" userId="S::urn:spo:anon#1d32c6595317842d01668fea9a86c5675ca234eb54c37e0f28e3ecfbe546dfea::" providerId="AD" clId="Web-{4B817765-D64B-1E03-BCD6-0311BE781A41}" dt="2022-12-27T09:52:02.734" v="0" actId="1076"/>
        <pc:sldMkLst>
          <pc:docMk/>
          <pc:sldMk cId="0" sldId="590"/>
        </pc:sldMkLst>
        <pc:picChg chg="mod">
          <ac:chgData name="Guest User" userId="S::urn:spo:anon#1d32c6595317842d01668fea9a86c5675ca234eb54c37e0f28e3ecfbe546dfea::" providerId="AD" clId="Web-{4B817765-D64B-1E03-BCD6-0311BE781A41}" dt="2022-12-27T09:52:02.734" v="0" actId="1076"/>
          <ac:picMkLst>
            <pc:docMk/>
            <pc:sldMk cId="0" sldId="590"/>
            <ac:picMk id="7" creationId="{9D0BE8B7-296B-C254-7A25-F62A644F1593}"/>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9995D18-05F5-4A4B-8F9A-27E4833C6620}" type="doc">
      <dgm:prSet loTypeId="urn:microsoft.com/office/officeart/2005/8/layout/vList2" loCatId="list" qsTypeId="urn:microsoft.com/office/officeart/2005/8/quickstyle/3d1" qsCatId="3D" csTypeId="urn:microsoft.com/office/officeart/2005/8/colors/accent1_2" csCatId="accent1" phldr="1"/>
      <dgm:spPr/>
      <dgm:t>
        <a:bodyPr/>
        <a:lstStyle/>
        <a:p>
          <a:endParaRPr lang="en-IN"/>
        </a:p>
      </dgm:t>
    </dgm:pt>
    <dgm:pt modelId="{90AED077-85C4-46EA-B5F8-30BF070D360B}">
      <dgm:prSet custT="1"/>
      <dgm:spPr>
        <a:solidFill>
          <a:schemeClr val="accent6">
            <a:lumMod val="75000"/>
          </a:schemeClr>
        </a:solidFill>
      </dgm:spPr>
      <dgm:t>
        <a:bodyPr/>
        <a:lstStyle/>
        <a:p>
          <a:r>
            <a:rPr lang="en-US" sz="2200" b="1" dirty="0"/>
            <a:t>Engineering Graduates will be able to</a:t>
          </a:r>
          <a:r>
            <a:rPr lang="en-US" sz="2200" dirty="0"/>
            <a:t>:</a:t>
          </a:r>
          <a:endParaRPr lang="en-IN" sz="2200" dirty="0"/>
        </a:p>
      </dgm:t>
    </dgm:pt>
    <dgm:pt modelId="{1E0C8B89-16C6-4880-8B09-06C9D70EBF80}" type="parTrans" cxnId="{B048A809-CB6A-4592-A8D6-3FCFFDFA9564}">
      <dgm:prSet/>
      <dgm:spPr/>
      <dgm:t>
        <a:bodyPr/>
        <a:lstStyle/>
        <a:p>
          <a:endParaRPr lang="en-IN"/>
        </a:p>
      </dgm:t>
    </dgm:pt>
    <dgm:pt modelId="{E50D95E2-F091-4315-B45F-5F68BA43AB8B}" type="sibTrans" cxnId="{B048A809-CB6A-4592-A8D6-3FCFFDFA9564}">
      <dgm:prSet/>
      <dgm:spPr/>
      <dgm:t>
        <a:bodyPr/>
        <a:lstStyle/>
        <a:p>
          <a:endParaRPr lang="en-IN"/>
        </a:p>
      </dgm:t>
    </dgm:pt>
    <dgm:pt modelId="{F61E8516-DE3F-4AE9-AE50-9F42F39BFAD3}" type="pres">
      <dgm:prSet presAssocID="{09995D18-05F5-4A4B-8F9A-27E4833C6620}" presName="linear" presStyleCnt="0">
        <dgm:presLayoutVars>
          <dgm:animLvl val="lvl"/>
          <dgm:resizeHandles val="exact"/>
        </dgm:presLayoutVars>
      </dgm:prSet>
      <dgm:spPr/>
    </dgm:pt>
    <dgm:pt modelId="{B898B381-A99B-40FA-B837-D80DC4A60493}" type="pres">
      <dgm:prSet presAssocID="{90AED077-85C4-46EA-B5F8-30BF070D360B}" presName="parentText" presStyleLbl="node1" presStyleIdx="0" presStyleCnt="1" custScaleY="163265">
        <dgm:presLayoutVars>
          <dgm:chMax val="0"/>
          <dgm:bulletEnabled val="1"/>
        </dgm:presLayoutVars>
      </dgm:prSet>
      <dgm:spPr/>
    </dgm:pt>
  </dgm:ptLst>
  <dgm:cxnLst>
    <dgm:cxn modelId="{9A375A06-3CE5-4593-8483-B4FDE31520F6}" type="presOf" srcId="{90AED077-85C4-46EA-B5F8-30BF070D360B}" destId="{B898B381-A99B-40FA-B837-D80DC4A60493}" srcOrd="0" destOrd="0" presId="urn:microsoft.com/office/officeart/2005/8/layout/vList2"/>
    <dgm:cxn modelId="{B048A809-CB6A-4592-A8D6-3FCFFDFA9564}" srcId="{09995D18-05F5-4A4B-8F9A-27E4833C6620}" destId="{90AED077-85C4-46EA-B5F8-30BF070D360B}" srcOrd="0" destOrd="0" parTransId="{1E0C8B89-16C6-4880-8B09-06C9D70EBF80}" sibTransId="{E50D95E2-F091-4315-B45F-5F68BA43AB8B}"/>
    <dgm:cxn modelId="{A79D18C3-F407-48AA-B7AE-599693738A3B}" type="presOf" srcId="{09995D18-05F5-4A4B-8F9A-27E4833C6620}" destId="{F61E8516-DE3F-4AE9-AE50-9F42F39BFAD3}" srcOrd="0" destOrd="0" presId="urn:microsoft.com/office/officeart/2005/8/layout/vList2"/>
    <dgm:cxn modelId="{65E8A7CB-5EF3-4232-9A05-E7E89F91E38E}" type="presParOf" srcId="{F61E8516-DE3F-4AE9-AE50-9F42F39BFAD3}" destId="{B898B381-A99B-40FA-B837-D80DC4A60493}"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1B644E16-AACD-4612-92E0-D46EF4ECB879}" type="doc">
      <dgm:prSet loTypeId="urn:microsoft.com/office/officeart/2005/8/layout/vList2" loCatId="list" qsTypeId="urn:microsoft.com/office/officeart/2005/8/quickstyle/simple3" qsCatId="simple" csTypeId="urn:microsoft.com/office/officeart/2005/8/colors/accent1_2" csCatId="accent1" phldr="1"/>
      <dgm:spPr/>
      <dgm:t>
        <a:bodyPr/>
        <a:lstStyle/>
        <a:p>
          <a:endParaRPr lang="en-IN"/>
        </a:p>
      </dgm:t>
    </dgm:pt>
    <dgm:pt modelId="{E7AAAF9E-D416-49AE-8611-65377A7DE939}">
      <dgm:prSet custT="1"/>
      <dgm:spPr/>
      <dgm:t>
        <a:bodyPr/>
        <a:lstStyle/>
        <a:p>
          <a:r>
            <a:rPr lang="en-US" sz="1800" b="0" dirty="0">
              <a:latin typeface="+mj-lt"/>
              <a:ea typeface="Times New Roman" panose="02020603050405020304" pitchFamily="18" charset="0"/>
              <a:cs typeface="Times New Roman" panose="02020603050405020304" pitchFamily="18" charset="0"/>
            </a:rPr>
            <a:t>PO8 : Ethics</a:t>
          </a:r>
          <a:endParaRPr lang="en-IN" sz="1800" b="0" dirty="0"/>
        </a:p>
      </dgm:t>
    </dgm:pt>
    <dgm:pt modelId="{5C719D1D-8A96-404E-AB5C-11562DFC1D30}" type="parTrans" cxnId="{EADE17B7-FE92-4EA7-A469-F698C8E6940A}">
      <dgm:prSet/>
      <dgm:spPr/>
      <dgm:t>
        <a:bodyPr/>
        <a:lstStyle/>
        <a:p>
          <a:endParaRPr lang="en-IN"/>
        </a:p>
      </dgm:t>
    </dgm:pt>
    <dgm:pt modelId="{AF8B5B03-720E-47F1-8D53-0E882540183D}" type="sibTrans" cxnId="{EADE17B7-FE92-4EA7-A469-F698C8E6940A}">
      <dgm:prSet/>
      <dgm:spPr/>
      <dgm:t>
        <a:bodyPr/>
        <a:lstStyle/>
        <a:p>
          <a:endParaRPr lang="en-IN"/>
        </a:p>
      </dgm:t>
    </dgm:pt>
    <dgm:pt modelId="{B22A3E1F-BDC2-4FC3-B056-77BC1F86A5BC}" type="pres">
      <dgm:prSet presAssocID="{1B644E16-AACD-4612-92E0-D46EF4ECB879}" presName="linear" presStyleCnt="0">
        <dgm:presLayoutVars>
          <dgm:animLvl val="lvl"/>
          <dgm:resizeHandles val="exact"/>
        </dgm:presLayoutVars>
      </dgm:prSet>
      <dgm:spPr/>
    </dgm:pt>
    <dgm:pt modelId="{CD5036F8-A246-4E6A-8921-20C367BBB964}" type="pres">
      <dgm:prSet presAssocID="{E7AAAF9E-D416-49AE-8611-65377A7DE939}" presName="parentText" presStyleLbl="node1" presStyleIdx="0" presStyleCnt="1">
        <dgm:presLayoutVars>
          <dgm:chMax val="0"/>
          <dgm:bulletEnabled val="1"/>
        </dgm:presLayoutVars>
      </dgm:prSet>
      <dgm:spPr/>
    </dgm:pt>
  </dgm:ptLst>
  <dgm:cxnLst>
    <dgm:cxn modelId="{2B41B017-406D-40F4-93E9-9D0FCC4851C9}" type="presOf" srcId="{E7AAAF9E-D416-49AE-8611-65377A7DE939}" destId="{CD5036F8-A246-4E6A-8921-20C367BBB964}" srcOrd="0" destOrd="0" presId="urn:microsoft.com/office/officeart/2005/8/layout/vList2"/>
    <dgm:cxn modelId="{0137BE35-7741-4CB7-8903-0262507EB38F}" type="presOf" srcId="{1B644E16-AACD-4612-92E0-D46EF4ECB879}" destId="{B22A3E1F-BDC2-4FC3-B056-77BC1F86A5BC}" srcOrd="0" destOrd="0" presId="urn:microsoft.com/office/officeart/2005/8/layout/vList2"/>
    <dgm:cxn modelId="{EADE17B7-FE92-4EA7-A469-F698C8E6940A}" srcId="{1B644E16-AACD-4612-92E0-D46EF4ECB879}" destId="{E7AAAF9E-D416-49AE-8611-65377A7DE939}" srcOrd="0" destOrd="0" parTransId="{5C719D1D-8A96-404E-AB5C-11562DFC1D30}" sibTransId="{AF8B5B03-720E-47F1-8D53-0E882540183D}"/>
    <dgm:cxn modelId="{7B9DDA1B-23E8-4DA7-A8BE-4814CD610A9A}" type="presParOf" srcId="{B22A3E1F-BDC2-4FC3-B056-77BC1F86A5BC}" destId="{CD5036F8-A246-4E6A-8921-20C367BBB964}" srcOrd="0" destOrd="0" presId="urn:microsoft.com/office/officeart/2005/8/layout/vList2"/>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FF45E94E-C528-4C21-A29D-573922B4ED68}" type="doc">
      <dgm:prSet loTypeId="urn:microsoft.com/office/officeart/2005/8/layout/vList2" loCatId="list" qsTypeId="urn:microsoft.com/office/officeart/2005/8/quickstyle/simple3" qsCatId="simple" csTypeId="urn:microsoft.com/office/officeart/2005/8/colors/accent1_2" csCatId="accent1" phldr="1"/>
      <dgm:spPr/>
      <dgm:t>
        <a:bodyPr/>
        <a:lstStyle/>
        <a:p>
          <a:endParaRPr lang="en-IN"/>
        </a:p>
      </dgm:t>
    </dgm:pt>
    <dgm:pt modelId="{FCBD3793-394C-48FC-B28C-1D09533E7BA0}">
      <dgm:prSet custT="1"/>
      <dgm:spPr/>
      <dgm:t>
        <a:bodyPr/>
        <a:lstStyle/>
        <a:p>
          <a:r>
            <a:rPr lang="en-US" sz="1800" b="0" dirty="0">
              <a:latin typeface="+mj-lt"/>
              <a:ea typeface="Times New Roman" panose="02020603050405020304" pitchFamily="18" charset="0"/>
              <a:cs typeface="Times New Roman" panose="02020603050405020304" pitchFamily="18" charset="0"/>
            </a:rPr>
            <a:t>PO9 : Individual and teamwork</a:t>
          </a:r>
          <a:endParaRPr lang="en-IN" sz="1800" b="0" dirty="0"/>
        </a:p>
      </dgm:t>
    </dgm:pt>
    <dgm:pt modelId="{3C3BF590-E539-434F-BC04-7F5815B84D60}" type="parTrans" cxnId="{27D07304-FB48-42DA-9A97-1D607D0CE964}">
      <dgm:prSet/>
      <dgm:spPr/>
      <dgm:t>
        <a:bodyPr/>
        <a:lstStyle/>
        <a:p>
          <a:endParaRPr lang="en-IN"/>
        </a:p>
      </dgm:t>
    </dgm:pt>
    <dgm:pt modelId="{6BA01F92-7F7A-4713-B56A-6F20FAAB3645}" type="sibTrans" cxnId="{27D07304-FB48-42DA-9A97-1D607D0CE964}">
      <dgm:prSet/>
      <dgm:spPr/>
      <dgm:t>
        <a:bodyPr/>
        <a:lstStyle/>
        <a:p>
          <a:endParaRPr lang="en-IN"/>
        </a:p>
      </dgm:t>
    </dgm:pt>
    <dgm:pt modelId="{45C93CBB-046D-43CD-9356-3FC8771C32AF}" type="pres">
      <dgm:prSet presAssocID="{FF45E94E-C528-4C21-A29D-573922B4ED68}" presName="linear" presStyleCnt="0">
        <dgm:presLayoutVars>
          <dgm:animLvl val="lvl"/>
          <dgm:resizeHandles val="exact"/>
        </dgm:presLayoutVars>
      </dgm:prSet>
      <dgm:spPr/>
    </dgm:pt>
    <dgm:pt modelId="{8C029958-E145-4D8C-B815-F42AE9B5E6DF}" type="pres">
      <dgm:prSet presAssocID="{FCBD3793-394C-48FC-B28C-1D09533E7BA0}" presName="parentText" presStyleLbl="node1" presStyleIdx="0" presStyleCnt="1">
        <dgm:presLayoutVars>
          <dgm:chMax val="0"/>
          <dgm:bulletEnabled val="1"/>
        </dgm:presLayoutVars>
      </dgm:prSet>
      <dgm:spPr/>
    </dgm:pt>
  </dgm:ptLst>
  <dgm:cxnLst>
    <dgm:cxn modelId="{27D07304-FB48-42DA-9A97-1D607D0CE964}" srcId="{FF45E94E-C528-4C21-A29D-573922B4ED68}" destId="{FCBD3793-394C-48FC-B28C-1D09533E7BA0}" srcOrd="0" destOrd="0" parTransId="{3C3BF590-E539-434F-BC04-7F5815B84D60}" sibTransId="{6BA01F92-7F7A-4713-B56A-6F20FAAB3645}"/>
    <dgm:cxn modelId="{05A47010-37A1-4400-9B53-9EE23CC7A1EB}" type="presOf" srcId="{FF45E94E-C528-4C21-A29D-573922B4ED68}" destId="{45C93CBB-046D-43CD-9356-3FC8771C32AF}" srcOrd="0" destOrd="0" presId="urn:microsoft.com/office/officeart/2005/8/layout/vList2"/>
    <dgm:cxn modelId="{22A65282-467B-4D1B-B70C-0E397C12B221}" type="presOf" srcId="{FCBD3793-394C-48FC-B28C-1D09533E7BA0}" destId="{8C029958-E145-4D8C-B815-F42AE9B5E6DF}" srcOrd="0" destOrd="0" presId="urn:microsoft.com/office/officeart/2005/8/layout/vList2"/>
    <dgm:cxn modelId="{43591253-4998-4341-BF06-68B4B1D65B6C}" type="presParOf" srcId="{45C93CBB-046D-43CD-9356-3FC8771C32AF}" destId="{8C029958-E145-4D8C-B815-F42AE9B5E6DF}" srcOrd="0" destOrd="0" presId="urn:microsoft.com/office/officeart/2005/8/layout/vList2"/>
  </dgm:cxnLst>
  <dgm:bg/>
  <dgm:whole/>
  <dgm:extLst>
    <a:ext uri="http://schemas.microsoft.com/office/drawing/2008/diagram">
      <dsp:dataModelExt xmlns:dsp="http://schemas.microsoft.com/office/drawing/2008/diagram" relId="rId21"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CA3BDE70-45F2-45D1-A9F8-5ADC9B616F85}" type="doc">
      <dgm:prSet loTypeId="urn:microsoft.com/office/officeart/2005/8/layout/vList2" loCatId="list" qsTypeId="urn:microsoft.com/office/officeart/2005/8/quickstyle/simple3" qsCatId="simple" csTypeId="urn:microsoft.com/office/officeart/2005/8/colors/accent1_2" csCatId="accent1" phldr="1"/>
      <dgm:spPr/>
      <dgm:t>
        <a:bodyPr/>
        <a:lstStyle/>
        <a:p>
          <a:endParaRPr lang="en-IN"/>
        </a:p>
      </dgm:t>
    </dgm:pt>
    <dgm:pt modelId="{F2B2203F-2FAE-49B7-A1D5-9CD1B5127346}">
      <dgm:prSet custT="1"/>
      <dgm:spPr/>
      <dgm:t>
        <a:bodyPr/>
        <a:lstStyle/>
        <a:p>
          <a:r>
            <a:rPr lang="en-IN" sz="1800" b="0" dirty="0">
              <a:latin typeface="+mj-lt"/>
            </a:rPr>
            <a:t>PO10 : </a:t>
          </a:r>
          <a:r>
            <a:rPr lang="en-US" sz="1800" b="0" dirty="0">
              <a:latin typeface="+mj-lt"/>
              <a:ea typeface="Times New Roman" panose="02020603050405020304" pitchFamily="18" charset="0"/>
              <a:cs typeface="Times New Roman" panose="02020603050405020304" pitchFamily="18" charset="0"/>
            </a:rPr>
            <a:t>Communication</a:t>
          </a:r>
          <a:endParaRPr lang="en-IN" sz="1800" b="0" dirty="0"/>
        </a:p>
      </dgm:t>
    </dgm:pt>
    <dgm:pt modelId="{0C5F4077-1886-4CF9-AD59-B820AE05ADC7}" type="parTrans" cxnId="{C19B5B16-6706-47B1-9748-FFF77E9A2A15}">
      <dgm:prSet/>
      <dgm:spPr/>
      <dgm:t>
        <a:bodyPr/>
        <a:lstStyle/>
        <a:p>
          <a:endParaRPr lang="en-IN"/>
        </a:p>
      </dgm:t>
    </dgm:pt>
    <dgm:pt modelId="{470CA956-F82D-44F7-AFF1-5655BDBD69D3}" type="sibTrans" cxnId="{C19B5B16-6706-47B1-9748-FFF77E9A2A15}">
      <dgm:prSet/>
      <dgm:spPr/>
      <dgm:t>
        <a:bodyPr/>
        <a:lstStyle/>
        <a:p>
          <a:endParaRPr lang="en-IN"/>
        </a:p>
      </dgm:t>
    </dgm:pt>
    <dgm:pt modelId="{BAD57889-E122-4358-BE0C-A1CC3A735F9B}" type="pres">
      <dgm:prSet presAssocID="{CA3BDE70-45F2-45D1-A9F8-5ADC9B616F85}" presName="linear" presStyleCnt="0">
        <dgm:presLayoutVars>
          <dgm:animLvl val="lvl"/>
          <dgm:resizeHandles val="exact"/>
        </dgm:presLayoutVars>
      </dgm:prSet>
      <dgm:spPr/>
    </dgm:pt>
    <dgm:pt modelId="{54692D58-280A-4A5B-8ABB-4AA8C3D0C486}" type="pres">
      <dgm:prSet presAssocID="{F2B2203F-2FAE-49B7-A1D5-9CD1B5127346}" presName="parentText" presStyleLbl="node1" presStyleIdx="0" presStyleCnt="1">
        <dgm:presLayoutVars>
          <dgm:chMax val="0"/>
          <dgm:bulletEnabled val="1"/>
        </dgm:presLayoutVars>
      </dgm:prSet>
      <dgm:spPr/>
    </dgm:pt>
  </dgm:ptLst>
  <dgm:cxnLst>
    <dgm:cxn modelId="{4C5EE510-000B-4044-8645-A770BA52DCEE}" type="presOf" srcId="{CA3BDE70-45F2-45D1-A9F8-5ADC9B616F85}" destId="{BAD57889-E122-4358-BE0C-A1CC3A735F9B}" srcOrd="0" destOrd="0" presId="urn:microsoft.com/office/officeart/2005/8/layout/vList2"/>
    <dgm:cxn modelId="{C19B5B16-6706-47B1-9748-FFF77E9A2A15}" srcId="{CA3BDE70-45F2-45D1-A9F8-5ADC9B616F85}" destId="{F2B2203F-2FAE-49B7-A1D5-9CD1B5127346}" srcOrd="0" destOrd="0" parTransId="{0C5F4077-1886-4CF9-AD59-B820AE05ADC7}" sibTransId="{470CA956-F82D-44F7-AFF1-5655BDBD69D3}"/>
    <dgm:cxn modelId="{51CC87E9-4D44-4937-B700-EB606B0F31AA}" type="presOf" srcId="{F2B2203F-2FAE-49B7-A1D5-9CD1B5127346}" destId="{54692D58-280A-4A5B-8ABB-4AA8C3D0C486}" srcOrd="0" destOrd="0" presId="urn:microsoft.com/office/officeart/2005/8/layout/vList2"/>
    <dgm:cxn modelId="{0F1234CC-99AD-4C66-A03B-0A28C4FEB8FB}" type="presParOf" srcId="{BAD57889-E122-4358-BE0C-A1CC3A735F9B}" destId="{54692D58-280A-4A5B-8ABB-4AA8C3D0C486}" srcOrd="0" destOrd="0" presId="urn:microsoft.com/office/officeart/2005/8/layout/vList2"/>
  </dgm:cxnLst>
  <dgm:bg/>
  <dgm:whole/>
  <dgm:extLst>
    <a:ext uri="http://schemas.microsoft.com/office/drawing/2008/diagram">
      <dsp:dataModelExt xmlns:dsp="http://schemas.microsoft.com/office/drawing/2008/diagram" relId="rId2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0803BEA6-810A-46C8-899C-70229B268BB8}" type="doc">
      <dgm:prSet loTypeId="urn:microsoft.com/office/officeart/2005/8/layout/vList2" loCatId="list" qsTypeId="urn:microsoft.com/office/officeart/2005/8/quickstyle/simple3" qsCatId="simple" csTypeId="urn:microsoft.com/office/officeart/2005/8/colors/accent1_2" csCatId="accent1" phldr="1"/>
      <dgm:spPr/>
      <dgm:t>
        <a:bodyPr/>
        <a:lstStyle/>
        <a:p>
          <a:endParaRPr lang="en-IN"/>
        </a:p>
      </dgm:t>
    </dgm:pt>
    <dgm:pt modelId="{502B59D9-8C99-44C9-B85F-4596BFA6E16F}">
      <dgm:prSet custT="1"/>
      <dgm:spPr/>
      <dgm:t>
        <a:bodyPr/>
        <a:lstStyle/>
        <a:p>
          <a:r>
            <a:rPr lang="en-US" sz="1800" b="0" dirty="0">
              <a:latin typeface="+mj-lt"/>
              <a:ea typeface="Times New Roman" panose="02020603050405020304" pitchFamily="18" charset="0"/>
              <a:cs typeface="Times New Roman" panose="02020603050405020304" pitchFamily="18" charset="0"/>
            </a:rPr>
            <a:t>PO11 : Project management and finance</a:t>
          </a:r>
          <a:endParaRPr lang="en-IN" sz="1800" b="0" dirty="0"/>
        </a:p>
      </dgm:t>
    </dgm:pt>
    <dgm:pt modelId="{9D2B8A0D-F6D2-4C03-871B-3A7AAE296648}" type="parTrans" cxnId="{C0A7060B-E306-436C-82D8-E1BE2F57219E}">
      <dgm:prSet/>
      <dgm:spPr/>
      <dgm:t>
        <a:bodyPr/>
        <a:lstStyle/>
        <a:p>
          <a:endParaRPr lang="en-IN"/>
        </a:p>
      </dgm:t>
    </dgm:pt>
    <dgm:pt modelId="{1F2A8542-A15A-4424-AE39-080E22955215}" type="sibTrans" cxnId="{C0A7060B-E306-436C-82D8-E1BE2F57219E}">
      <dgm:prSet/>
      <dgm:spPr/>
      <dgm:t>
        <a:bodyPr/>
        <a:lstStyle/>
        <a:p>
          <a:endParaRPr lang="en-IN"/>
        </a:p>
      </dgm:t>
    </dgm:pt>
    <dgm:pt modelId="{E298B721-E1B9-4CD4-8B1A-4950CC157D9F}" type="pres">
      <dgm:prSet presAssocID="{0803BEA6-810A-46C8-899C-70229B268BB8}" presName="linear" presStyleCnt="0">
        <dgm:presLayoutVars>
          <dgm:animLvl val="lvl"/>
          <dgm:resizeHandles val="exact"/>
        </dgm:presLayoutVars>
      </dgm:prSet>
      <dgm:spPr/>
    </dgm:pt>
    <dgm:pt modelId="{3EED7F0D-5C80-4479-905C-E79E88227593}" type="pres">
      <dgm:prSet presAssocID="{502B59D9-8C99-44C9-B85F-4596BFA6E16F}" presName="parentText" presStyleLbl="node1" presStyleIdx="0" presStyleCnt="1" custLinFactNeighborY="2600">
        <dgm:presLayoutVars>
          <dgm:chMax val="0"/>
          <dgm:bulletEnabled val="1"/>
        </dgm:presLayoutVars>
      </dgm:prSet>
      <dgm:spPr/>
    </dgm:pt>
  </dgm:ptLst>
  <dgm:cxnLst>
    <dgm:cxn modelId="{C0A7060B-E306-436C-82D8-E1BE2F57219E}" srcId="{0803BEA6-810A-46C8-899C-70229B268BB8}" destId="{502B59D9-8C99-44C9-B85F-4596BFA6E16F}" srcOrd="0" destOrd="0" parTransId="{9D2B8A0D-F6D2-4C03-871B-3A7AAE296648}" sibTransId="{1F2A8542-A15A-4424-AE39-080E22955215}"/>
    <dgm:cxn modelId="{23B1BB43-57C8-43E8-9AD1-1337C4DAF417}" type="presOf" srcId="{502B59D9-8C99-44C9-B85F-4596BFA6E16F}" destId="{3EED7F0D-5C80-4479-905C-E79E88227593}" srcOrd="0" destOrd="0" presId="urn:microsoft.com/office/officeart/2005/8/layout/vList2"/>
    <dgm:cxn modelId="{49668B68-671F-4E13-BC55-3CC0C61BC1D0}" type="presOf" srcId="{0803BEA6-810A-46C8-899C-70229B268BB8}" destId="{E298B721-E1B9-4CD4-8B1A-4950CC157D9F}" srcOrd="0" destOrd="0" presId="urn:microsoft.com/office/officeart/2005/8/layout/vList2"/>
    <dgm:cxn modelId="{F33C2679-711E-46BD-9792-5F0D76896B3F}" type="presParOf" srcId="{E298B721-E1B9-4CD4-8B1A-4950CC157D9F}" destId="{3EED7F0D-5C80-4479-905C-E79E88227593}" srcOrd="0" destOrd="0" presId="urn:microsoft.com/office/officeart/2005/8/layout/vList2"/>
  </dgm:cxnLst>
  <dgm:bg/>
  <dgm:whole/>
  <dgm:extLst>
    <a:ext uri="http://schemas.microsoft.com/office/drawing/2008/diagram">
      <dsp:dataModelExt xmlns:dsp="http://schemas.microsoft.com/office/drawing/2008/diagram" relId="rId31"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EBCFF2A5-481F-4662-8A7E-7E8F303E314D}" type="doc">
      <dgm:prSet loTypeId="urn:microsoft.com/office/officeart/2005/8/layout/vList2" loCatId="list" qsTypeId="urn:microsoft.com/office/officeart/2005/8/quickstyle/simple3" qsCatId="simple" csTypeId="urn:microsoft.com/office/officeart/2005/8/colors/accent1_2" csCatId="accent1" phldr="1"/>
      <dgm:spPr/>
      <dgm:t>
        <a:bodyPr/>
        <a:lstStyle/>
        <a:p>
          <a:endParaRPr lang="en-IN"/>
        </a:p>
      </dgm:t>
    </dgm:pt>
    <dgm:pt modelId="{FBA19F7D-578A-464D-ADE6-D3D08AEFD9D5}">
      <dgm:prSet custT="1"/>
      <dgm:spPr/>
      <dgm:t>
        <a:bodyPr/>
        <a:lstStyle/>
        <a:p>
          <a:r>
            <a:rPr lang="en-US" sz="1800" b="0" dirty="0">
              <a:latin typeface="+mj-lt"/>
              <a:ea typeface="Times New Roman" panose="02020603050405020304" pitchFamily="18" charset="0"/>
              <a:cs typeface="Times New Roman" panose="02020603050405020304" pitchFamily="18" charset="0"/>
            </a:rPr>
            <a:t>PO12 : Life-long learning</a:t>
          </a:r>
          <a:endParaRPr lang="en-IN" sz="1800" b="0" dirty="0"/>
        </a:p>
      </dgm:t>
    </dgm:pt>
    <dgm:pt modelId="{3AF0BA7F-DD77-44E2-A6BF-C585D5079A71}" type="parTrans" cxnId="{CA989CB1-55E9-41C4-929C-8340165DAC8F}">
      <dgm:prSet/>
      <dgm:spPr/>
      <dgm:t>
        <a:bodyPr/>
        <a:lstStyle/>
        <a:p>
          <a:endParaRPr lang="en-IN"/>
        </a:p>
      </dgm:t>
    </dgm:pt>
    <dgm:pt modelId="{C1BF92C5-17F2-4305-A1F3-8B3F1D8CBFFC}" type="sibTrans" cxnId="{CA989CB1-55E9-41C4-929C-8340165DAC8F}">
      <dgm:prSet/>
      <dgm:spPr/>
      <dgm:t>
        <a:bodyPr/>
        <a:lstStyle/>
        <a:p>
          <a:endParaRPr lang="en-IN"/>
        </a:p>
      </dgm:t>
    </dgm:pt>
    <dgm:pt modelId="{52F828C4-77A4-4B43-9441-70FA5F9DF12E}" type="pres">
      <dgm:prSet presAssocID="{EBCFF2A5-481F-4662-8A7E-7E8F303E314D}" presName="linear" presStyleCnt="0">
        <dgm:presLayoutVars>
          <dgm:animLvl val="lvl"/>
          <dgm:resizeHandles val="exact"/>
        </dgm:presLayoutVars>
      </dgm:prSet>
      <dgm:spPr/>
    </dgm:pt>
    <dgm:pt modelId="{6CC17462-A62E-4245-BFD1-F10DCB528333}" type="pres">
      <dgm:prSet presAssocID="{FBA19F7D-578A-464D-ADE6-D3D08AEFD9D5}" presName="parentText" presStyleLbl="node1" presStyleIdx="0" presStyleCnt="1" custScaleY="212886" custLinFactNeighborX="-19492" custLinFactNeighborY="-87110">
        <dgm:presLayoutVars>
          <dgm:chMax val="0"/>
          <dgm:bulletEnabled val="1"/>
        </dgm:presLayoutVars>
      </dgm:prSet>
      <dgm:spPr/>
    </dgm:pt>
  </dgm:ptLst>
  <dgm:cxnLst>
    <dgm:cxn modelId="{DC6D4D03-1B24-4621-A516-7B7A15180002}" type="presOf" srcId="{EBCFF2A5-481F-4662-8A7E-7E8F303E314D}" destId="{52F828C4-77A4-4B43-9441-70FA5F9DF12E}" srcOrd="0" destOrd="0" presId="urn:microsoft.com/office/officeart/2005/8/layout/vList2"/>
    <dgm:cxn modelId="{FA46BF76-4540-42EF-9418-14DBEB706874}" type="presOf" srcId="{FBA19F7D-578A-464D-ADE6-D3D08AEFD9D5}" destId="{6CC17462-A62E-4245-BFD1-F10DCB528333}" srcOrd="0" destOrd="0" presId="urn:microsoft.com/office/officeart/2005/8/layout/vList2"/>
    <dgm:cxn modelId="{CA989CB1-55E9-41C4-929C-8340165DAC8F}" srcId="{EBCFF2A5-481F-4662-8A7E-7E8F303E314D}" destId="{FBA19F7D-578A-464D-ADE6-D3D08AEFD9D5}" srcOrd="0" destOrd="0" parTransId="{3AF0BA7F-DD77-44E2-A6BF-C585D5079A71}" sibTransId="{C1BF92C5-17F2-4305-A1F3-8B3F1D8CBFFC}"/>
    <dgm:cxn modelId="{B49D20BE-3B7E-4BFB-973B-A91ACEEA0F6B}" type="presParOf" srcId="{52F828C4-77A4-4B43-9441-70FA5F9DF12E}" destId="{6CC17462-A62E-4245-BFD1-F10DCB528333}" srcOrd="0" destOrd="0" presId="urn:microsoft.com/office/officeart/2005/8/layout/vList2"/>
  </dgm:cxnLst>
  <dgm:bg/>
  <dgm:whole/>
  <dgm:extLst>
    <a:ext uri="http://schemas.microsoft.com/office/drawing/2008/diagram">
      <dsp:dataModelExt xmlns:dsp="http://schemas.microsoft.com/office/drawing/2008/diagram" relId="rId36"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0C6D1A4F-ED98-4757-A07A-AE4F730E3C76}"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EEB18C0F-E089-4E25-805B-5337309D683E}">
      <dgm:prSet custT="1"/>
      <dgm:spPr/>
      <dgm:t>
        <a:bodyPr/>
        <a:lstStyle/>
        <a:p>
          <a:pPr algn="just"/>
          <a:r>
            <a:rPr lang="en-IN" sz="1800" dirty="0"/>
            <a:t>Design is a process of working to develop solutions in a conscious and innovative way in  which both functional and aesthetic requirements are included based on user needs.</a:t>
          </a:r>
          <a:endParaRPr lang="en-US" sz="1800" dirty="0"/>
        </a:p>
      </dgm:t>
    </dgm:pt>
    <dgm:pt modelId="{1193243B-CABD-4DEF-AFE6-AC3A595D68F4}" type="parTrans" cxnId="{353DDB0B-5EF1-4E07-AD38-71B636D1990E}">
      <dgm:prSet/>
      <dgm:spPr/>
      <dgm:t>
        <a:bodyPr/>
        <a:lstStyle/>
        <a:p>
          <a:endParaRPr lang="en-US"/>
        </a:p>
      </dgm:t>
    </dgm:pt>
    <dgm:pt modelId="{74A5C51C-4BAD-457B-B4E2-F9D8039E680E}" type="sibTrans" cxnId="{353DDB0B-5EF1-4E07-AD38-71B636D1990E}">
      <dgm:prSet/>
      <dgm:spPr/>
      <dgm:t>
        <a:bodyPr/>
        <a:lstStyle/>
        <a:p>
          <a:endParaRPr lang="en-US"/>
        </a:p>
      </dgm:t>
    </dgm:pt>
    <dgm:pt modelId="{0356462A-05B9-4A6C-B24C-859E7D26CB58}">
      <dgm:prSet custT="1"/>
      <dgm:spPr/>
      <dgm:t>
        <a:bodyPr/>
        <a:lstStyle/>
        <a:p>
          <a:r>
            <a:rPr lang="en-IN" sz="1800" dirty="0"/>
            <a:t>Human </a:t>
          </a:r>
          <a:r>
            <a:rPr lang="en-IN" sz="1800" dirty="0" err="1"/>
            <a:t>Centered</a:t>
          </a:r>
          <a:endParaRPr lang="en-US" sz="1800" dirty="0"/>
        </a:p>
      </dgm:t>
    </dgm:pt>
    <dgm:pt modelId="{58FF802C-31DC-4B2C-9D8B-497061452F30}" type="parTrans" cxnId="{6B4D0618-4B51-4959-9EA9-50F315D0483E}">
      <dgm:prSet/>
      <dgm:spPr/>
      <dgm:t>
        <a:bodyPr/>
        <a:lstStyle/>
        <a:p>
          <a:endParaRPr lang="en-US"/>
        </a:p>
      </dgm:t>
    </dgm:pt>
    <dgm:pt modelId="{FADBDBBB-8D4D-45A2-9A9C-F1E917B28F07}" type="sibTrans" cxnId="{6B4D0618-4B51-4959-9EA9-50F315D0483E}">
      <dgm:prSet/>
      <dgm:spPr/>
      <dgm:t>
        <a:bodyPr/>
        <a:lstStyle/>
        <a:p>
          <a:endParaRPr lang="en-US"/>
        </a:p>
      </dgm:t>
    </dgm:pt>
    <dgm:pt modelId="{7AA4AABE-8FB4-4BD3-ADDC-C681066195AB}">
      <dgm:prSet custT="1"/>
      <dgm:spPr/>
      <dgm:t>
        <a:bodyPr/>
        <a:lstStyle/>
        <a:p>
          <a:r>
            <a:rPr lang="en-IN" sz="1800" dirty="0"/>
            <a:t>Future Focused</a:t>
          </a:r>
          <a:endParaRPr lang="en-US" sz="1800" dirty="0"/>
        </a:p>
      </dgm:t>
    </dgm:pt>
    <dgm:pt modelId="{78F87156-B0E0-47E4-AA34-C6676D0CB9A4}" type="parTrans" cxnId="{93FA140B-2993-489C-A9FF-B0CD9DF70B8F}">
      <dgm:prSet/>
      <dgm:spPr/>
      <dgm:t>
        <a:bodyPr/>
        <a:lstStyle/>
        <a:p>
          <a:endParaRPr lang="en-US"/>
        </a:p>
      </dgm:t>
    </dgm:pt>
    <dgm:pt modelId="{BFC8D449-97CB-493C-9F51-C9EAD5515C9B}" type="sibTrans" cxnId="{93FA140B-2993-489C-A9FF-B0CD9DF70B8F}">
      <dgm:prSet/>
      <dgm:spPr/>
      <dgm:t>
        <a:bodyPr/>
        <a:lstStyle/>
        <a:p>
          <a:endParaRPr lang="en-US"/>
        </a:p>
      </dgm:t>
    </dgm:pt>
    <dgm:pt modelId="{528736BF-E128-4926-93C0-3FE030C37473}">
      <dgm:prSet custT="1"/>
      <dgm:spPr/>
      <dgm:t>
        <a:bodyPr/>
        <a:lstStyle/>
        <a:p>
          <a:r>
            <a:rPr lang="en-IN" sz="1800" dirty="0"/>
            <a:t>Creates Value</a:t>
          </a:r>
          <a:endParaRPr lang="en-US" sz="1800" dirty="0"/>
        </a:p>
      </dgm:t>
    </dgm:pt>
    <dgm:pt modelId="{B307B2FE-B6D1-4D8A-BF67-76E1BE97BF2D}" type="parTrans" cxnId="{CA481ECC-09F0-4F4D-92D6-FBE2B57E3CB7}">
      <dgm:prSet/>
      <dgm:spPr/>
      <dgm:t>
        <a:bodyPr/>
        <a:lstStyle/>
        <a:p>
          <a:endParaRPr lang="en-US"/>
        </a:p>
      </dgm:t>
    </dgm:pt>
    <dgm:pt modelId="{0DF9BB15-C11D-4ADF-8AFA-C8210BF88DCF}" type="sibTrans" cxnId="{CA481ECC-09F0-4F4D-92D6-FBE2B57E3CB7}">
      <dgm:prSet/>
      <dgm:spPr/>
      <dgm:t>
        <a:bodyPr/>
        <a:lstStyle/>
        <a:p>
          <a:endParaRPr lang="en-US"/>
        </a:p>
      </dgm:t>
    </dgm:pt>
    <dgm:pt modelId="{5C9C90F0-D8FB-1247-891B-750C7B5A3066}" type="pres">
      <dgm:prSet presAssocID="{0C6D1A4F-ED98-4757-A07A-AE4F730E3C76}" presName="linear" presStyleCnt="0">
        <dgm:presLayoutVars>
          <dgm:animLvl val="lvl"/>
          <dgm:resizeHandles val="exact"/>
        </dgm:presLayoutVars>
      </dgm:prSet>
      <dgm:spPr/>
    </dgm:pt>
    <dgm:pt modelId="{E4542B59-F500-BF40-B0D7-9FA5C182988C}" type="pres">
      <dgm:prSet presAssocID="{EEB18C0F-E089-4E25-805B-5337309D683E}" presName="parentText" presStyleLbl="node1" presStyleIdx="0" presStyleCnt="1">
        <dgm:presLayoutVars>
          <dgm:chMax val="0"/>
          <dgm:bulletEnabled val="1"/>
        </dgm:presLayoutVars>
      </dgm:prSet>
      <dgm:spPr/>
    </dgm:pt>
    <dgm:pt modelId="{AE7179C7-3D22-5443-843C-7547973D2ECD}" type="pres">
      <dgm:prSet presAssocID="{EEB18C0F-E089-4E25-805B-5337309D683E}" presName="childText" presStyleLbl="revTx" presStyleIdx="0" presStyleCnt="1">
        <dgm:presLayoutVars>
          <dgm:bulletEnabled val="1"/>
        </dgm:presLayoutVars>
      </dgm:prSet>
      <dgm:spPr/>
    </dgm:pt>
  </dgm:ptLst>
  <dgm:cxnLst>
    <dgm:cxn modelId="{93FA140B-2993-489C-A9FF-B0CD9DF70B8F}" srcId="{EEB18C0F-E089-4E25-805B-5337309D683E}" destId="{7AA4AABE-8FB4-4BD3-ADDC-C681066195AB}" srcOrd="1" destOrd="0" parTransId="{78F87156-B0E0-47E4-AA34-C6676D0CB9A4}" sibTransId="{BFC8D449-97CB-493C-9F51-C9EAD5515C9B}"/>
    <dgm:cxn modelId="{353DDB0B-5EF1-4E07-AD38-71B636D1990E}" srcId="{0C6D1A4F-ED98-4757-A07A-AE4F730E3C76}" destId="{EEB18C0F-E089-4E25-805B-5337309D683E}" srcOrd="0" destOrd="0" parTransId="{1193243B-CABD-4DEF-AFE6-AC3A595D68F4}" sibTransId="{74A5C51C-4BAD-457B-B4E2-F9D8039E680E}"/>
    <dgm:cxn modelId="{6B4D0618-4B51-4959-9EA9-50F315D0483E}" srcId="{EEB18C0F-E089-4E25-805B-5337309D683E}" destId="{0356462A-05B9-4A6C-B24C-859E7D26CB58}" srcOrd="0" destOrd="0" parTransId="{58FF802C-31DC-4B2C-9D8B-497061452F30}" sibTransId="{FADBDBBB-8D4D-45A2-9A9C-F1E917B28F07}"/>
    <dgm:cxn modelId="{BB5CD177-5EC8-854F-90F3-28DD587077C7}" type="presOf" srcId="{7AA4AABE-8FB4-4BD3-ADDC-C681066195AB}" destId="{AE7179C7-3D22-5443-843C-7547973D2ECD}" srcOrd="0" destOrd="1" presId="urn:microsoft.com/office/officeart/2005/8/layout/vList2"/>
    <dgm:cxn modelId="{BC0F1D87-7894-2A45-BA54-92A7E857E356}" type="presOf" srcId="{0C6D1A4F-ED98-4757-A07A-AE4F730E3C76}" destId="{5C9C90F0-D8FB-1247-891B-750C7B5A3066}" srcOrd="0" destOrd="0" presId="urn:microsoft.com/office/officeart/2005/8/layout/vList2"/>
    <dgm:cxn modelId="{94824987-AF96-1542-9153-371150FDB79E}" type="presOf" srcId="{EEB18C0F-E089-4E25-805B-5337309D683E}" destId="{E4542B59-F500-BF40-B0D7-9FA5C182988C}" srcOrd="0" destOrd="0" presId="urn:microsoft.com/office/officeart/2005/8/layout/vList2"/>
    <dgm:cxn modelId="{A5FA95B4-6FE6-F04B-9BFE-7FED816E6A98}" type="presOf" srcId="{0356462A-05B9-4A6C-B24C-859E7D26CB58}" destId="{AE7179C7-3D22-5443-843C-7547973D2ECD}" srcOrd="0" destOrd="0" presId="urn:microsoft.com/office/officeart/2005/8/layout/vList2"/>
    <dgm:cxn modelId="{33FE33B5-5646-4E44-A793-A99D01D705E1}" type="presOf" srcId="{528736BF-E128-4926-93C0-3FE030C37473}" destId="{AE7179C7-3D22-5443-843C-7547973D2ECD}" srcOrd="0" destOrd="2" presId="urn:microsoft.com/office/officeart/2005/8/layout/vList2"/>
    <dgm:cxn modelId="{CA481ECC-09F0-4F4D-92D6-FBE2B57E3CB7}" srcId="{EEB18C0F-E089-4E25-805B-5337309D683E}" destId="{528736BF-E128-4926-93C0-3FE030C37473}" srcOrd="2" destOrd="0" parTransId="{B307B2FE-B6D1-4D8A-BF67-76E1BE97BF2D}" sibTransId="{0DF9BB15-C11D-4ADF-8AFA-C8210BF88DCF}"/>
    <dgm:cxn modelId="{072833C6-3B9B-0842-84F7-966E8CBC070C}" type="presParOf" srcId="{5C9C90F0-D8FB-1247-891B-750C7B5A3066}" destId="{E4542B59-F500-BF40-B0D7-9FA5C182988C}" srcOrd="0" destOrd="0" presId="urn:microsoft.com/office/officeart/2005/8/layout/vList2"/>
    <dgm:cxn modelId="{33369907-2FBE-5749-B654-97939248DF9B}" type="presParOf" srcId="{5C9C90F0-D8FB-1247-891B-750C7B5A3066}" destId="{AE7179C7-3D22-5443-843C-7547973D2ECD}" srcOrd="1"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A6AA7B5-1491-47C8-85E4-E5E8FDD6D065}" type="doc">
      <dgm:prSet loTypeId="urn:microsoft.com/office/officeart/2005/8/layout/vList2" loCatId="list" qsTypeId="urn:microsoft.com/office/officeart/2005/8/quickstyle/simple3" qsCatId="simple" csTypeId="urn:microsoft.com/office/officeart/2005/8/colors/accent1_2" csCatId="accent1"/>
      <dgm:spPr/>
      <dgm:t>
        <a:bodyPr/>
        <a:lstStyle/>
        <a:p>
          <a:endParaRPr lang="en-IN"/>
        </a:p>
      </dgm:t>
    </dgm:pt>
    <dgm:pt modelId="{02C141FE-9ABF-48FD-9848-42A0EFA33222}">
      <dgm:prSet custT="1"/>
      <dgm:spPr/>
      <dgm:t>
        <a:bodyPr/>
        <a:lstStyle/>
        <a:p>
          <a:r>
            <a:rPr lang="en-IN" sz="1800" b="0" dirty="0"/>
            <a:t>PO1 : </a:t>
          </a:r>
          <a:r>
            <a:rPr lang="en-US" sz="1800" b="0" dirty="0"/>
            <a:t>Engineering Knowledge</a:t>
          </a:r>
          <a:endParaRPr lang="en-IN" sz="1800" b="0" dirty="0"/>
        </a:p>
      </dgm:t>
    </dgm:pt>
    <dgm:pt modelId="{293B506A-CB52-4629-804F-4EA81B2C3153}" type="parTrans" cxnId="{235FA966-C47A-4BCB-AAED-54A261FD7D2F}">
      <dgm:prSet/>
      <dgm:spPr/>
      <dgm:t>
        <a:bodyPr/>
        <a:lstStyle/>
        <a:p>
          <a:endParaRPr lang="en-IN"/>
        </a:p>
      </dgm:t>
    </dgm:pt>
    <dgm:pt modelId="{22F57173-271F-4897-B456-2A1AE73C488C}" type="sibTrans" cxnId="{235FA966-C47A-4BCB-AAED-54A261FD7D2F}">
      <dgm:prSet/>
      <dgm:spPr/>
      <dgm:t>
        <a:bodyPr/>
        <a:lstStyle/>
        <a:p>
          <a:endParaRPr lang="en-IN"/>
        </a:p>
      </dgm:t>
    </dgm:pt>
    <dgm:pt modelId="{685F4F69-7D82-4DED-A9A8-7071B724DF07}" type="pres">
      <dgm:prSet presAssocID="{9A6AA7B5-1491-47C8-85E4-E5E8FDD6D065}" presName="linear" presStyleCnt="0">
        <dgm:presLayoutVars>
          <dgm:animLvl val="lvl"/>
          <dgm:resizeHandles val="exact"/>
        </dgm:presLayoutVars>
      </dgm:prSet>
      <dgm:spPr/>
    </dgm:pt>
    <dgm:pt modelId="{AEDD9097-4AFF-4D2E-9357-46583571353B}" type="pres">
      <dgm:prSet presAssocID="{02C141FE-9ABF-48FD-9848-42A0EFA33222}" presName="parentText" presStyleLbl="node1" presStyleIdx="0" presStyleCnt="1">
        <dgm:presLayoutVars>
          <dgm:chMax val="0"/>
          <dgm:bulletEnabled val="1"/>
        </dgm:presLayoutVars>
      </dgm:prSet>
      <dgm:spPr/>
    </dgm:pt>
  </dgm:ptLst>
  <dgm:cxnLst>
    <dgm:cxn modelId="{AC74E735-F2C3-4F23-ABE1-877387F852A7}" type="presOf" srcId="{02C141FE-9ABF-48FD-9848-42A0EFA33222}" destId="{AEDD9097-4AFF-4D2E-9357-46583571353B}" srcOrd="0" destOrd="0" presId="urn:microsoft.com/office/officeart/2005/8/layout/vList2"/>
    <dgm:cxn modelId="{235FA966-C47A-4BCB-AAED-54A261FD7D2F}" srcId="{9A6AA7B5-1491-47C8-85E4-E5E8FDD6D065}" destId="{02C141FE-9ABF-48FD-9848-42A0EFA33222}" srcOrd="0" destOrd="0" parTransId="{293B506A-CB52-4629-804F-4EA81B2C3153}" sibTransId="{22F57173-271F-4897-B456-2A1AE73C488C}"/>
    <dgm:cxn modelId="{EFF34B82-60AD-4AB7-9ADE-08B4C2F23B48}" type="presOf" srcId="{9A6AA7B5-1491-47C8-85E4-E5E8FDD6D065}" destId="{685F4F69-7D82-4DED-A9A8-7071B724DF07}" srcOrd="0" destOrd="0" presId="urn:microsoft.com/office/officeart/2005/8/layout/vList2"/>
    <dgm:cxn modelId="{0FAF76ED-A85B-47AF-BBC3-6A57EC537321}" type="presParOf" srcId="{685F4F69-7D82-4DED-A9A8-7071B724DF07}" destId="{AEDD9097-4AFF-4D2E-9357-46583571353B}" srcOrd="0"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B644E16-AACD-4612-92E0-D46EF4ECB879}" type="doc">
      <dgm:prSet loTypeId="urn:microsoft.com/office/officeart/2005/8/layout/vList2" loCatId="list" qsTypeId="urn:microsoft.com/office/officeart/2005/8/quickstyle/simple3" qsCatId="simple" csTypeId="urn:microsoft.com/office/officeart/2005/8/colors/accent1_2" csCatId="accent1"/>
      <dgm:spPr/>
      <dgm:t>
        <a:bodyPr/>
        <a:lstStyle/>
        <a:p>
          <a:endParaRPr lang="en-IN"/>
        </a:p>
      </dgm:t>
    </dgm:pt>
    <dgm:pt modelId="{E7AAAF9E-D416-49AE-8611-65377A7DE939}">
      <dgm:prSet custT="1"/>
      <dgm:spPr/>
      <dgm:t>
        <a:bodyPr/>
        <a:lstStyle/>
        <a:p>
          <a:r>
            <a:rPr lang="en-US" sz="1800" b="0" dirty="0"/>
            <a:t>PO2 : Problem Analysis</a:t>
          </a:r>
          <a:endParaRPr lang="en-IN" sz="1800" b="0" dirty="0"/>
        </a:p>
      </dgm:t>
    </dgm:pt>
    <dgm:pt modelId="{5C719D1D-8A96-404E-AB5C-11562DFC1D30}" type="parTrans" cxnId="{EADE17B7-FE92-4EA7-A469-F698C8E6940A}">
      <dgm:prSet/>
      <dgm:spPr/>
      <dgm:t>
        <a:bodyPr/>
        <a:lstStyle/>
        <a:p>
          <a:endParaRPr lang="en-IN"/>
        </a:p>
      </dgm:t>
    </dgm:pt>
    <dgm:pt modelId="{AF8B5B03-720E-47F1-8D53-0E882540183D}" type="sibTrans" cxnId="{EADE17B7-FE92-4EA7-A469-F698C8E6940A}">
      <dgm:prSet/>
      <dgm:spPr/>
      <dgm:t>
        <a:bodyPr/>
        <a:lstStyle/>
        <a:p>
          <a:endParaRPr lang="en-IN"/>
        </a:p>
      </dgm:t>
    </dgm:pt>
    <dgm:pt modelId="{B22A3E1F-BDC2-4FC3-B056-77BC1F86A5BC}" type="pres">
      <dgm:prSet presAssocID="{1B644E16-AACD-4612-92E0-D46EF4ECB879}" presName="linear" presStyleCnt="0">
        <dgm:presLayoutVars>
          <dgm:animLvl val="lvl"/>
          <dgm:resizeHandles val="exact"/>
        </dgm:presLayoutVars>
      </dgm:prSet>
      <dgm:spPr/>
    </dgm:pt>
    <dgm:pt modelId="{CD5036F8-A246-4E6A-8921-20C367BBB964}" type="pres">
      <dgm:prSet presAssocID="{E7AAAF9E-D416-49AE-8611-65377A7DE939}" presName="parentText" presStyleLbl="node1" presStyleIdx="0" presStyleCnt="1">
        <dgm:presLayoutVars>
          <dgm:chMax val="0"/>
          <dgm:bulletEnabled val="1"/>
        </dgm:presLayoutVars>
      </dgm:prSet>
      <dgm:spPr/>
    </dgm:pt>
  </dgm:ptLst>
  <dgm:cxnLst>
    <dgm:cxn modelId="{2B41B017-406D-40F4-93E9-9D0FCC4851C9}" type="presOf" srcId="{E7AAAF9E-D416-49AE-8611-65377A7DE939}" destId="{CD5036F8-A246-4E6A-8921-20C367BBB964}" srcOrd="0" destOrd="0" presId="urn:microsoft.com/office/officeart/2005/8/layout/vList2"/>
    <dgm:cxn modelId="{0137BE35-7741-4CB7-8903-0262507EB38F}" type="presOf" srcId="{1B644E16-AACD-4612-92E0-D46EF4ECB879}" destId="{B22A3E1F-BDC2-4FC3-B056-77BC1F86A5BC}" srcOrd="0" destOrd="0" presId="urn:microsoft.com/office/officeart/2005/8/layout/vList2"/>
    <dgm:cxn modelId="{EADE17B7-FE92-4EA7-A469-F698C8E6940A}" srcId="{1B644E16-AACD-4612-92E0-D46EF4ECB879}" destId="{E7AAAF9E-D416-49AE-8611-65377A7DE939}" srcOrd="0" destOrd="0" parTransId="{5C719D1D-8A96-404E-AB5C-11562DFC1D30}" sibTransId="{AF8B5B03-720E-47F1-8D53-0E882540183D}"/>
    <dgm:cxn modelId="{7B9DDA1B-23E8-4DA7-A8BE-4814CD610A9A}" type="presParOf" srcId="{B22A3E1F-BDC2-4FC3-B056-77BC1F86A5BC}" destId="{CD5036F8-A246-4E6A-8921-20C367BBB964}" srcOrd="0" destOrd="0" presId="urn:microsoft.com/office/officeart/2005/8/layout/vList2"/>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F45E94E-C528-4C21-A29D-573922B4ED68}" type="doc">
      <dgm:prSet loTypeId="urn:microsoft.com/office/officeart/2005/8/layout/vList2" loCatId="list" qsTypeId="urn:microsoft.com/office/officeart/2005/8/quickstyle/simple3" qsCatId="simple" csTypeId="urn:microsoft.com/office/officeart/2005/8/colors/accent1_2" csCatId="accent1"/>
      <dgm:spPr/>
      <dgm:t>
        <a:bodyPr/>
        <a:lstStyle/>
        <a:p>
          <a:endParaRPr lang="en-IN"/>
        </a:p>
      </dgm:t>
    </dgm:pt>
    <dgm:pt modelId="{FCBD3793-394C-48FC-B28C-1D09533E7BA0}">
      <dgm:prSet custT="1"/>
      <dgm:spPr/>
      <dgm:t>
        <a:bodyPr/>
        <a:lstStyle/>
        <a:p>
          <a:r>
            <a:rPr lang="en-IN" sz="1800" b="0" dirty="0"/>
            <a:t>PO3 : </a:t>
          </a:r>
          <a:r>
            <a:rPr lang="en-US" sz="1800" b="0" dirty="0"/>
            <a:t>Design/Development of solutions</a:t>
          </a:r>
          <a:endParaRPr lang="en-IN" sz="1800" b="0" dirty="0"/>
        </a:p>
      </dgm:t>
    </dgm:pt>
    <dgm:pt modelId="{3C3BF590-E539-434F-BC04-7F5815B84D60}" type="parTrans" cxnId="{27D07304-FB48-42DA-9A97-1D607D0CE964}">
      <dgm:prSet/>
      <dgm:spPr/>
      <dgm:t>
        <a:bodyPr/>
        <a:lstStyle/>
        <a:p>
          <a:endParaRPr lang="en-IN"/>
        </a:p>
      </dgm:t>
    </dgm:pt>
    <dgm:pt modelId="{6BA01F92-7F7A-4713-B56A-6F20FAAB3645}" type="sibTrans" cxnId="{27D07304-FB48-42DA-9A97-1D607D0CE964}">
      <dgm:prSet/>
      <dgm:spPr/>
      <dgm:t>
        <a:bodyPr/>
        <a:lstStyle/>
        <a:p>
          <a:endParaRPr lang="en-IN"/>
        </a:p>
      </dgm:t>
    </dgm:pt>
    <dgm:pt modelId="{45C93CBB-046D-43CD-9356-3FC8771C32AF}" type="pres">
      <dgm:prSet presAssocID="{FF45E94E-C528-4C21-A29D-573922B4ED68}" presName="linear" presStyleCnt="0">
        <dgm:presLayoutVars>
          <dgm:animLvl val="lvl"/>
          <dgm:resizeHandles val="exact"/>
        </dgm:presLayoutVars>
      </dgm:prSet>
      <dgm:spPr/>
    </dgm:pt>
    <dgm:pt modelId="{8C029958-E145-4D8C-B815-F42AE9B5E6DF}" type="pres">
      <dgm:prSet presAssocID="{FCBD3793-394C-48FC-B28C-1D09533E7BA0}" presName="parentText" presStyleLbl="node1" presStyleIdx="0" presStyleCnt="1">
        <dgm:presLayoutVars>
          <dgm:chMax val="0"/>
          <dgm:bulletEnabled val="1"/>
        </dgm:presLayoutVars>
      </dgm:prSet>
      <dgm:spPr/>
    </dgm:pt>
  </dgm:ptLst>
  <dgm:cxnLst>
    <dgm:cxn modelId="{27D07304-FB48-42DA-9A97-1D607D0CE964}" srcId="{FF45E94E-C528-4C21-A29D-573922B4ED68}" destId="{FCBD3793-394C-48FC-B28C-1D09533E7BA0}" srcOrd="0" destOrd="0" parTransId="{3C3BF590-E539-434F-BC04-7F5815B84D60}" sibTransId="{6BA01F92-7F7A-4713-B56A-6F20FAAB3645}"/>
    <dgm:cxn modelId="{05A47010-37A1-4400-9B53-9EE23CC7A1EB}" type="presOf" srcId="{FF45E94E-C528-4C21-A29D-573922B4ED68}" destId="{45C93CBB-046D-43CD-9356-3FC8771C32AF}" srcOrd="0" destOrd="0" presId="urn:microsoft.com/office/officeart/2005/8/layout/vList2"/>
    <dgm:cxn modelId="{22A65282-467B-4D1B-B70C-0E397C12B221}" type="presOf" srcId="{FCBD3793-394C-48FC-B28C-1D09533E7BA0}" destId="{8C029958-E145-4D8C-B815-F42AE9B5E6DF}" srcOrd="0" destOrd="0" presId="urn:microsoft.com/office/officeart/2005/8/layout/vList2"/>
    <dgm:cxn modelId="{43591253-4998-4341-BF06-68B4B1D65B6C}" type="presParOf" srcId="{45C93CBB-046D-43CD-9356-3FC8771C32AF}" destId="{8C029958-E145-4D8C-B815-F42AE9B5E6DF}" srcOrd="0" destOrd="0" presId="urn:microsoft.com/office/officeart/2005/8/layout/vList2"/>
  </dgm:cxnLst>
  <dgm:bg/>
  <dgm:whole/>
  <dgm:extLst>
    <a:ext uri="http://schemas.microsoft.com/office/drawing/2008/diagram">
      <dsp:dataModelExt xmlns:dsp="http://schemas.microsoft.com/office/drawing/2008/diagram" relId="rId21"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A3BDE70-45F2-45D1-A9F8-5ADC9B616F85}" type="doc">
      <dgm:prSet loTypeId="urn:microsoft.com/office/officeart/2005/8/layout/vList2" loCatId="list" qsTypeId="urn:microsoft.com/office/officeart/2005/8/quickstyle/simple3" qsCatId="simple" csTypeId="urn:microsoft.com/office/officeart/2005/8/colors/accent1_2" csCatId="accent1"/>
      <dgm:spPr/>
      <dgm:t>
        <a:bodyPr/>
        <a:lstStyle/>
        <a:p>
          <a:endParaRPr lang="en-IN"/>
        </a:p>
      </dgm:t>
    </dgm:pt>
    <dgm:pt modelId="{F2B2203F-2FAE-49B7-A1D5-9CD1B5127346}">
      <dgm:prSet custT="1"/>
      <dgm:spPr/>
      <dgm:t>
        <a:bodyPr/>
        <a:lstStyle/>
        <a:p>
          <a:r>
            <a:rPr lang="en-US" sz="1800" b="0" dirty="0"/>
            <a:t>PO4 : Conduct Investigations of complex problems</a:t>
          </a:r>
          <a:endParaRPr lang="en-IN" sz="1800" b="0" dirty="0"/>
        </a:p>
      </dgm:t>
    </dgm:pt>
    <dgm:pt modelId="{0C5F4077-1886-4CF9-AD59-B820AE05ADC7}" type="parTrans" cxnId="{C19B5B16-6706-47B1-9748-FFF77E9A2A15}">
      <dgm:prSet/>
      <dgm:spPr/>
      <dgm:t>
        <a:bodyPr/>
        <a:lstStyle/>
        <a:p>
          <a:endParaRPr lang="en-IN"/>
        </a:p>
      </dgm:t>
    </dgm:pt>
    <dgm:pt modelId="{470CA956-F82D-44F7-AFF1-5655BDBD69D3}" type="sibTrans" cxnId="{C19B5B16-6706-47B1-9748-FFF77E9A2A15}">
      <dgm:prSet/>
      <dgm:spPr/>
      <dgm:t>
        <a:bodyPr/>
        <a:lstStyle/>
        <a:p>
          <a:endParaRPr lang="en-IN"/>
        </a:p>
      </dgm:t>
    </dgm:pt>
    <dgm:pt modelId="{BAD57889-E122-4358-BE0C-A1CC3A735F9B}" type="pres">
      <dgm:prSet presAssocID="{CA3BDE70-45F2-45D1-A9F8-5ADC9B616F85}" presName="linear" presStyleCnt="0">
        <dgm:presLayoutVars>
          <dgm:animLvl val="lvl"/>
          <dgm:resizeHandles val="exact"/>
        </dgm:presLayoutVars>
      </dgm:prSet>
      <dgm:spPr/>
    </dgm:pt>
    <dgm:pt modelId="{54692D58-280A-4A5B-8ABB-4AA8C3D0C486}" type="pres">
      <dgm:prSet presAssocID="{F2B2203F-2FAE-49B7-A1D5-9CD1B5127346}" presName="parentText" presStyleLbl="node1" presStyleIdx="0" presStyleCnt="1">
        <dgm:presLayoutVars>
          <dgm:chMax val="0"/>
          <dgm:bulletEnabled val="1"/>
        </dgm:presLayoutVars>
      </dgm:prSet>
      <dgm:spPr/>
    </dgm:pt>
  </dgm:ptLst>
  <dgm:cxnLst>
    <dgm:cxn modelId="{4C5EE510-000B-4044-8645-A770BA52DCEE}" type="presOf" srcId="{CA3BDE70-45F2-45D1-A9F8-5ADC9B616F85}" destId="{BAD57889-E122-4358-BE0C-A1CC3A735F9B}" srcOrd="0" destOrd="0" presId="urn:microsoft.com/office/officeart/2005/8/layout/vList2"/>
    <dgm:cxn modelId="{C19B5B16-6706-47B1-9748-FFF77E9A2A15}" srcId="{CA3BDE70-45F2-45D1-A9F8-5ADC9B616F85}" destId="{F2B2203F-2FAE-49B7-A1D5-9CD1B5127346}" srcOrd="0" destOrd="0" parTransId="{0C5F4077-1886-4CF9-AD59-B820AE05ADC7}" sibTransId="{470CA956-F82D-44F7-AFF1-5655BDBD69D3}"/>
    <dgm:cxn modelId="{51CC87E9-4D44-4937-B700-EB606B0F31AA}" type="presOf" srcId="{F2B2203F-2FAE-49B7-A1D5-9CD1B5127346}" destId="{54692D58-280A-4A5B-8ABB-4AA8C3D0C486}" srcOrd="0" destOrd="0" presId="urn:microsoft.com/office/officeart/2005/8/layout/vList2"/>
    <dgm:cxn modelId="{0F1234CC-99AD-4C66-A03B-0A28C4FEB8FB}" type="presParOf" srcId="{BAD57889-E122-4358-BE0C-A1CC3A735F9B}" destId="{54692D58-280A-4A5B-8ABB-4AA8C3D0C486}" srcOrd="0" destOrd="0" presId="urn:microsoft.com/office/officeart/2005/8/layout/vList2"/>
  </dgm:cxnLst>
  <dgm:bg/>
  <dgm:whole/>
  <dgm:extLst>
    <a:ext uri="http://schemas.microsoft.com/office/drawing/2008/diagram">
      <dsp:dataModelExt xmlns:dsp="http://schemas.microsoft.com/office/drawing/2008/diagram" relId="rId2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0803BEA6-810A-46C8-899C-70229B268BB8}" type="doc">
      <dgm:prSet loTypeId="urn:microsoft.com/office/officeart/2005/8/layout/vList2" loCatId="list" qsTypeId="urn:microsoft.com/office/officeart/2005/8/quickstyle/simple3" qsCatId="simple" csTypeId="urn:microsoft.com/office/officeart/2005/8/colors/accent1_2" csCatId="accent1" phldr="1"/>
      <dgm:spPr/>
      <dgm:t>
        <a:bodyPr/>
        <a:lstStyle/>
        <a:p>
          <a:endParaRPr lang="en-IN"/>
        </a:p>
      </dgm:t>
    </dgm:pt>
    <dgm:pt modelId="{502B59D9-8C99-44C9-B85F-4596BFA6E16F}">
      <dgm:prSet custT="1"/>
      <dgm:spPr/>
      <dgm:t>
        <a:bodyPr/>
        <a:lstStyle/>
        <a:p>
          <a:r>
            <a:rPr lang="en-IN" sz="1800" b="0" dirty="0"/>
            <a:t>PO5 : </a:t>
          </a:r>
          <a:r>
            <a:rPr lang="en-US" sz="1800" b="0" dirty="0"/>
            <a:t>Modern tool usage</a:t>
          </a:r>
          <a:endParaRPr lang="en-IN" sz="1800" b="0" dirty="0"/>
        </a:p>
      </dgm:t>
    </dgm:pt>
    <dgm:pt modelId="{9D2B8A0D-F6D2-4C03-871B-3A7AAE296648}" type="parTrans" cxnId="{C0A7060B-E306-436C-82D8-E1BE2F57219E}">
      <dgm:prSet/>
      <dgm:spPr/>
      <dgm:t>
        <a:bodyPr/>
        <a:lstStyle/>
        <a:p>
          <a:endParaRPr lang="en-IN"/>
        </a:p>
      </dgm:t>
    </dgm:pt>
    <dgm:pt modelId="{1F2A8542-A15A-4424-AE39-080E22955215}" type="sibTrans" cxnId="{C0A7060B-E306-436C-82D8-E1BE2F57219E}">
      <dgm:prSet/>
      <dgm:spPr/>
      <dgm:t>
        <a:bodyPr/>
        <a:lstStyle/>
        <a:p>
          <a:endParaRPr lang="en-IN"/>
        </a:p>
      </dgm:t>
    </dgm:pt>
    <dgm:pt modelId="{E298B721-E1B9-4CD4-8B1A-4950CC157D9F}" type="pres">
      <dgm:prSet presAssocID="{0803BEA6-810A-46C8-899C-70229B268BB8}" presName="linear" presStyleCnt="0">
        <dgm:presLayoutVars>
          <dgm:animLvl val="lvl"/>
          <dgm:resizeHandles val="exact"/>
        </dgm:presLayoutVars>
      </dgm:prSet>
      <dgm:spPr/>
    </dgm:pt>
    <dgm:pt modelId="{3EED7F0D-5C80-4479-905C-E79E88227593}" type="pres">
      <dgm:prSet presAssocID="{502B59D9-8C99-44C9-B85F-4596BFA6E16F}" presName="parentText" presStyleLbl="node1" presStyleIdx="0" presStyleCnt="1" custLinFactNeighborY="2600">
        <dgm:presLayoutVars>
          <dgm:chMax val="0"/>
          <dgm:bulletEnabled val="1"/>
        </dgm:presLayoutVars>
      </dgm:prSet>
      <dgm:spPr/>
    </dgm:pt>
  </dgm:ptLst>
  <dgm:cxnLst>
    <dgm:cxn modelId="{C0A7060B-E306-436C-82D8-E1BE2F57219E}" srcId="{0803BEA6-810A-46C8-899C-70229B268BB8}" destId="{502B59D9-8C99-44C9-B85F-4596BFA6E16F}" srcOrd="0" destOrd="0" parTransId="{9D2B8A0D-F6D2-4C03-871B-3A7AAE296648}" sibTransId="{1F2A8542-A15A-4424-AE39-080E22955215}"/>
    <dgm:cxn modelId="{23B1BB43-57C8-43E8-9AD1-1337C4DAF417}" type="presOf" srcId="{502B59D9-8C99-44C9-B85F-4596BFA6E16F}" destId="{3EED7F0D-5C80-4479-905C-E79E88227593}" srcOrd="0" destOrd="0" presId="urn:microsoft.com/office/officeart/2005/8/layout/vList2"/>
    <dgm:cxn modelId="{49668B68-671F-4E13-BC55-3CC0C61BC1D0}" type="presOf" srcId="{0803BEA6-810A-46C8-899C-70229B268BB8}" destId="{E298B721-E1B9-4CD4-8B1A-4950CC157D9F}" srcOrd="0" destOrd="0" presId="urn:microsoft.com/office/officeart/2005/8/layout/vList2"/>
    <dgm:cxn modelId="{F33C2679-711E-46BD-9792-5F0D76896B3F}" type="presParOf" srcId="{E298B721-E1B9-4CD4-8B1A-4950CC157D9F}" destId="{3EED7F0D-5C80-4479-905C-E79E88227593}" srcOrd="0" destOrd="0" presId="urn:microsoft.com/office/officeart/2005/8/layout/vList2"/>
  </dgm:cxnLst>
  <dgm:bg/>
  <dgm:whole/>
  <dgm:extLst>
    <a:ext uri="http://schemas.microsoft.com/office/drawing/2008/diagram">
      <dsp:dataModelExt xmlns:dsp="http://schemas.microsoft.com/office/drawing/2008/diagram" relId="rId31"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EBCFF2A5-481F-4662-8A7E-7E8F303E314D}" type="doc">
      <dgm:prSet loTypeId="urn:microsoft.com/office/officeart/2005/8/layout/vList2" loCatId="list" qsTypeId="urn:microsoft.com/office/officeart/2005/8/quickstyle/simple3" qsCatId="simple" csTypeId="urn:microsoft.com/office/officeart/2005/8/colors/accent1_2" csCatId="accent1" phldr="1"/>
      <dgm:spPr/>
      <dgm:t>
        <a:bodyPr/>
        <a:lstStyle/>
        <a:p>
          <a:endParaRPr lang="en-IN"/>
        </a:p>
      </dgm:t>
    </dgm:pt>
    <dgm:pt modelId="{FBA19F7D-578A-464D-ADE6-D3D08AEFD9D5}">
      <dgm:prSet custT="1"/>
      <dgm:spPr/>
      <dgm:t>
        <a:bodyPr/>
        <a:lstStyle/>
        <a:p>
          <a:r>
            <a:rPr lang="en-US" sz="1800" b="0" dirty="0"/>
            <a:t>PO6 : The engineer and society</a:t>
          </a:r>
          <a:endParaRPr lang="en-IN" sz="1800" b="0" dirty="0"/>
        </a:p>
      </dgm:t>
    </dgm:pt>
    <dgm:pt modelId="{3AF0BA7F-DD77-44E2-A6BF-C585D5079A71}" type="parTrans" cxnId="{CA989CB1-55E9-41C4-929C-8340165DAC8F}">
      <dgm:prSet/>
      <dgm:spPr/>
      <dgm:t>
        <a:bodyPr/>
        <a:lstStyle/>
        <a:p>
          <a:endParaRPr lang="en-IN"/>
        </a:p>
      </dgm:t>
    </dgm:pt>
    <dgm:pt modelId="{C1BF92C5-17F2-4305-A1F3-8B3F1D8CBFFC}" type="sibTrans" cxnId="{CA989CB1-55E9-41C4-929C-8340165DAC8F}">
      <dgm:prSet/>
      <dgm:spPr/>
      <dgm:t>
        <a:bodyPr/>
        <a:lstStyle/>
        <a:p>
          <a:endParaRPr lang="en-IN"/>
        </a:p>
      </dgm:t>
    </dgm:pt>
    <dgm:pt modelId="{52F828C4-77A4-4B43-9441-70FA5F9DF12E}" type="pres">
      <dgm:prSet presAssocID="{EBCFF2A5-481F-4662-8A7E-7E8F303E314D}" presName="linear" presStyleCnt="0">
        <dgm:presLayoutVars>
          <dgm:animLvl val="lvl"/>
          <dgm:resizeHandles val="exact"/>
        </dgm:presLayoutVars>
      </dgm:prSet>
      <dgm:spPr/>
    </dgm:pt>
    <dgm:pt modelId="{6CC17462-A62E-4245-BFD1-F10DCB528333}" type="pres">
      <dgm:prSet presAssocID="{FBA19F7D-578A-464D-ADE6-D3D08AEFD9D5}" presName="parentText" presStyleLbl="node1" presStyleIdx="0" presStyleCnt="1" custScaleY="212886" custLinFactNeighborY="4529">
        <dgm:presLayoutVars>
          <dgm:chMax val="0"/>
          <dgm:bulletEnabled val="1"/>
        </dgm:presLayoutVars>
      </dgm:prSet>
      <dgm:spPr/>
    </dgm:pt>
  </dgm:ptLst>
  <dgm:cxnLst>
    <dgm:cxn modelId="{DC6D4D03-1B24-4621-A516-7B7A15180002}" type="presOf" srcId="{EBCFF2A5-481F-4662-8A7E-7E8F303E314D}" destId="{52F828C4-77A4-4B43-9441-70FA5F9DF12E}" srcOrd="0" destOrd="0" presId="urn:microsoft.com/office/officeart/2005/8/layout/vList2"/>
    <dgm:cxn modelId="{FA46BF76-4540-42EF-9418-14DBEB706874}" type="presOf" srcId="{FBA19F7D-578A-464D-ADE6-D3D08AEFD9D5}" destId="{6CC17462-A62E-4245-BFD1-F10DCB528333}" srcOrd="0" destOrd="0" presId="urn:microsoft.com/office/officeart/2005/8/layout/vList2"/>
    <dgm:cxn modelId="{CA989CB1-55E9-41C4-929C-8340165DAC8F}" srcId="{EBCFF2A5-481F-4662-8A7E-7E8F303E314D}" destId="{FBA19F7D-578A-464D-ADE6-D3D08AEFD9D5}" srcOrd="0" destOrd="0" parTransId="{3AF0BA7F-DD77-44E2-A6BF-C585D5079A71}" sibTransId="{C1BF92C5-17F2-4305-A1F3-8B3F1D8CBFFC}"/>
    <dgm:cxn modelId="{B49D20BE-3B7E-4BFB-973B-A91ACEEA0F6B}" type="presParOf" srcId="{52F828C4-77A4-4B43-9441-70FA5F9DF12E}" destId="{6CC17462-A62E-4245-BFD1-F10DCB528333}" srcOrd="0" destOrd="0" presId="urn:microsoft.com/office/officeart/2005/8/layout/vList2"/>
  </dgm:cxnLst>
  <dgm:bg/>
  <dgm:whole/>
  <dgm:extLst>
    <a:ext uri="http://schemas.microsoft.com/office/drawing/2008/diagram">
      <dsp:dataModelExt xmlns:dsp="http://schemas.microsoft.com/office/drawing/2008/diagram" relId="rId3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09995D18-05F5-4A4B-8F9A-27E4833C6620}" type="doc">
      <dgm:prSet loTypeId="urn:microsoft.com/office/officeart/2005/8/layout/vList2" loCatId="list" qsTypeId="urn:microsoft.com/office/officeart/2005/8/quickstyle/3d1" qsCatId="3D" csTypeId="urn:microsoft.com/office/officeart/2005/8/colors/accent1_2" csCatId="accent1" phldr="1"/>
      <dgm:spPr/>
      <dgm:t>
        <a:bodyPr/>
        <a:lstStyle/>
        <a:p>
          <a:endParaRPr lang="en-IN"/>
        </a:p>
      </dgm:t>
    </dgm:pt>
    <dgm:pt modelId="{90AED077-85C4-46EA-B5F8-30BF070D360B}">
      <dgm:prSet custT="1"/>
      <dgm:spPr>
        <a:solidFill>
          <a:schemeClr val="accent6">
            <a:lumMod val="75000"/>
          </a:schemeClr>
        </a:solidFill>
      </dgm:spPr>
      <dgm:t>
        <a:bodyPr/>
        <a:lstStyle/>
        <a:p>
          <a:r>
            <a:rPr lang="en-US" sz="2200" b="1" dirty="0"/>
            <a:t>Engineering Graduates will be able to</a:t>
          </a:r>
          <a:r>
            <a:rPr lang="en-US" sz="2200" dirty="0"/>
            <a:t>:</a:t>
          </a:r>
          <a:endParaRPr lang="en-IN" sz="2200" dirty="0"/>
        </a:p>
      </dgm:t>
    </dgm:pt>
    <dgm:pt modelId="{1E0C8B89-16C6-4880-8B09-06C9D70EBF80}" type="parTrans" cxnId="{B048A809-CB6A-4592-A8D6-3FCFFDFA9564}">
      <dgm:prSet/>
      <dgm:spPr/>
      <dgm:t>
        <a:bodyPr/>
        <a:lstStyle/>
        <a:p>
          <a:endParaRPr lang="en-IN"/>
        </a:p>
      </dgm:t>
    </dgm:pt>
    <dgm:pt modelId="{E50D95E2-F091-4315-B45F-5F68BA43AB8B}" type="sibTrans" cxnId="{B048A809-CB6A-4592-A8D6-3FCFFDFA9564}">
      <dgm:prSet/>
      <dgm:spPr/>
      <dgm:t>
        <a:bodyPr/>
        <a:lstStyle/>
        <a:p>
          <a:endParaRPr lang="en-IN"/>
        </a:p>
      </dgm:t>
    </dgm:pt>
    <dgm:pt modelId="{F61E8516-DE3F-4AE9-AE50-9F42F39BFAD3}" type="pres">
      <dgm:prSet presAssocID="{09995D18-05F5-4A4B-8F9A-27E4833C6620}" presName="linear" presStyleCnt="0">
        <dgm:presLayoutVars>
          <dgm:animLvl val="lvl"/>
          <dgm:resizeHandles val="exact"/>
        </dgm:presLayoutVars>
      </dgm:prSet>
      <dgm:spPr/>
    </dgm:pt>
    <dgm:pt modelId="{B898B381-A99B-40FA-B837-D80DC4A60493}" type="pres">
      <dgm:prSet presAssocID="{90AED077-85C4-46EA-B5F8-30BF070D360B}" presName="parentText" presStyleLbl="node1" presStyleIdx="0" presStyleCnt="1" custScaleY="376249">
        <dgm:presLayoutVars>
          <dgm:chMax val="0"/>
          <dgm:bulletEnabled val="1"/>
        </dgm:presLayoutVars>
      </dgm:prSet>
      <dgm:spPr/>
    </dgm:pt>
  </dgm:ptLst>
  <dgm:cxnLst>
    <dgm:cxn modelId="{9A375A06-3CE5-4593-8483-B4FDE31520F6}" type="presOf" srcId="{90AED077-85C4-46EA-B5F8-30BF070D360B}" destId="{B898B381-A99B-40FA-B837-D80DC4A60493}" srcOrd="0" destOrd="0" presId="urn:microsoft.com/office/officeart/2005/8/layout/vList2"/>
    <dgm:cxn modelId="{B048A809-CB6A-4592-A8D6-3FCFFDFA9564}" srcId="{09995D18-05F5-4A4B-8F9A-27E4833C6620}" destId="{90AED077-85C4-46EA-B5F8-30BF070D360B}" srcOrd="0" destOrd="0" parTransId="{1E0C8B89-16C6-4880-8B09-06C9D70EBF80}" sibTransId="{E50D95E2-F091-4315-B45F-5F68BA43AB8B}"/>
    <dgm:cxn modelId="{A79D18C3-F407-48AA-B7AE-599693738A3B}" type="presOf" srcId="{09995D18-05F5-4A4B-8F9A-27E4833C6620}" destId="{F61E8516-DE3F-4AE9-AE50-9F42F39BFAD3}" srcOrd="0" destOrd="0" presId="urn:microsoft.com/office/officeart/2005/8/layout/vList2"/>
    <dgm:cxn modelId="{65E8A7CB-5EF3-4232-9A05-E7E89F91E38E}" type="presParOf" srcId="{F61E8516-DE3F-4AE9-AE50-9F42F39BFAD3}" destId="{B898B381-A99B-40FA-B837-D80DC4A60493}"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9A6AA7B5-1491-47C8-85E4-E5E8FDD6D065}" type="doc">
      <dgm:prSet loTypeId="urn:microsoft.com/office/officeart/2005/8/layout/vList2" loCatId="list" qsTypeId="urn:microsoft.com/office/officeart/2005/8/quickstyle/simple3" qsCatId="simple" csTypeId="urn:microsoft.com/office/officeart/2005/8/colors/accent1_2" csCatId="accent1" phldr="1"/>
      <dgm:spPr/>
      <dgm:t>
        <a:bodyPr/>
        <a:lstStyle/>
        <a:p>
          <a:endParaRPr lang="en-IN"/>
        </a:p>
      </dgm:t>
    </dgm:pt>
    <dgm:pt modelId="{02C141FE-9ABF-48FD-9848-42A0EFA33222}">
      <dgm:prSet custT="1"/>
      <dgm:spPr/>
      <dgm:t>
        <a:bodyPr/>
        <a:lstStyle/>
        <a:p>
          <a:r>
            <a:rPr lang="en-IN" sz="1800" b="0" dirty="0">
              <a:latin typeface="+mj-lt"/>
            </a:rPr>
            <a:t>PO7 : </a:t>
          </a:r>
          <a:r>
            <a:rPr lang="en-US" sz="1800" b="0" dirty="0">
              <a:latin typeface="+mj-lt"/>
              <a:ea typeface="Calibri" panose="020F0502020204030204" pitchFamily="34" charset="0"/>
            </a:rPr>
            <a:t>Environment and sustainability</a:t>
          </a:r>
          <a:endParaRPr lang="en-IN" sz="1800" b="0" dirty="0"/>
        </a:p>
      </dgm:t>
    </dgm:pt>
    <dgm:pt modelId="{293B506A-CB52-4629-804F-4EA81B2C3153}" type="parTrans" cxnId="{235FA966-C47A-4BCB-AAED-54A261FD7D2F}">
      <dgm:prSet/>
      <dgm:spPr/>
      <dgm:t>
        <a:bodyPr/>
        <a:lstStyle/>
        <a:p>
          <a:endParaRPr lang="en-IN"/>
        </a:p>
      </dgm:t>
    </dgm:pt>
    <dgm:pt modelId="{22F57173-271F-4897-B456-2A1AE73C488C}" type="sibTrans" cxnId="{235FA966-C47A-4BCB-AAED-54A261FD7D2F}">
      <dgm:prSet/>
      <dgm:spPr/>
      <dgm:t>
        <a:bodyPr/>
        <a:lstStyle/>
        <a:p>
          <a:endParaRPr lang="en-IN"/>
        </a:p>
      </dgm:t>
    </dgm:pt>
    <dgm:pt modelId="{685F4F69-7D82-4DED-A9A8-7071B724DF07}" type="pres">
      <dgm:prSet presAssocID="{9A6AA7B5-1491-47C8-85E4-E5E8FDD6D065}" presName="linear" presStyleCnt="0">
        <dgm:presLayoutVars>
          <dgm:animLvl val="lvl"/>
          <dgm:resizeHandles val="exact"/>
        </dgm:presLayoutVars>
      </dgm:prSet>
      <dgm:spPr/>
    </dgm:pt>
    <dgm:pt modelId="{AEDD9097-4AFF-4D2E-9357-46583571353B}" type="pres">
      <dgm:prSet presAssocID="{02C141FE-9ABF-48FD-9848-42A0EFA33222}" presName="parentText" presStyleLbl="node1" presStyleIdx="0" presStyleCnt="1">
        <dgm:presLayoutVars>
          <dgm:chMax val="0"/>
          <dgm:bulletEnabled val="1"/>
        </dgm:presLayoutVars>
      </dgm:prSet>
      <dgm:spPr/>
    </dgm:pt>
  </dgm:ptLst>
  <dgm:cxnLst>
    <dgm:cxn modelId="{AC74E735-F2C3-4F23-ABE1-877387F852A7}" type="presOf" srcId="{02C141FE-9ABF-48FD-9848-42A0EFA33222}" destId="{AEDD9097-4AFF-4D2E-9357-46583571353B}" srcOrd="0" destOrd="0" presId="urn:microsoft.com/office/officeart/2005/8/layout/vList2"/>
    <dgm:cxn modelId="{235FA966-C47A-4BCB-AAED-54A261FD7D2F}" srcId="{9A6AA7B5-1491-47C8-85E4-E5E8FDD6D065}" destId="{02C141FE-9ABF-48FD-9848-42A0EFA33222}" srcOrd="0" destOrd="0" parTransId="{293B506A-CB52-4629-804F-4EA81B2C3153}" sibTransId="{22F57173-271F-4897-B456-2A1AE73C488C}"/>
    <dgm:cxn modelId="{EFF34B82-60AD-4AB7-9ADE-08B4C2F23B48}" type="presOf" srcId="{9A6AA7B5-1491-47C8-85E4-E5E8FDD6D065}" destId="{685F4F69-7D82-4DED-A9A8-7071B724DF07}" srcOrd="0" destOrd="0" presId="urn:microsoft.com/office/officeart/2005/8/layout/vList2"/>
    <dgm:cxn modelId="{0FAF76ED-A85B-47AF-BBC3-6A57EC537321}" type="presParOf" srcId="{685F4F69-7D82-4DED-A9A8-7071B724DF07}" destId="{AEDD9097-4AFF-4D2E-9357-46583571353B}" srcOrd="0"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898B381-A99B-40FA-B837-D80DC4A60493}">
      <dsp:nvSpPr>
        <dsp:cNvPr id="0" name=""/>
        <dsp:cNvSpPr/>
      </dsp:nvSpPr>
      <dsp:spPr>
        <a:xfrm>
          <a:off x="0" y="121630"/>
          <a:ext cx="5715000" cy="816610"/>
        </a:xfrm>
        <a:prstGeom prst="roundRect">
          <a:avLst/>
        </a:prstGeom>
        <a:solidFill>
          <a:schemeClr val="accent6">
            <a:lumMod val="75000"/>
          </a:schemeClr>
        </a:soli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b="1" kern="1200" dirty="0"/>
            <a:t>Engineering Graduates will be able to</a:t>
          </a:r>
          <a:r>
            <a:rPr lang="en-US" sz="2200" kern="1200" dirty="0"/>
            <a:t>:</a:t>
          </a:r>
          <a:endParaRPr lang="en-IN" sz="2200" kern="1200" dirty="0"/>
        </a:p>
      </dsp:txBody>
      <dsp:txXfrm>
        <a:off x="39864" y="161494"/>
        <a:ext cx="5635272" cy="736882"/>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5036F8-A246-4E6A-8921-20C367BBB964}">
      <dsp:nvSpPr>
        <dsp:cNvPr id="0" name=""/>
        <dsp:cNvSpPr/>
      </dsp:nvSpPr>
      <dsp:spPr>
        <a:xfrm>
          <a:off x="0" y="8583"/>
          <a:ext cx="5715000" cy="486720"/>
        </a:xfrm>
        <a:prstGeom prst="round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0" kern="1200" dirty="0">
              <a:latin typeface="+mj-lt"/>
              <a:ea typeface="Times New Roman" panose="02020603050405020304" pitchFamily="18" charset="0"/>
              <a:cs typeface="Times New Roman" panose="02020603050405020304" pitchFamily="18" charset="0"/>
            </a:rPr>
            <a:t>PO8 : Ethics</a:t>
          </a:r>
          <a:endParaRPr lang="en-IN" sz="1800" b="0" kern="1200" dirty="0"/>
        </a:p>
      </dsp:txBody>
      <dsp:txXfrm>
        <a:off x="23760" y="32343"/>
        <a:ext cx="5667480" cy="439200"/>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029958-E145-4D8C-B815-F42AE9B5E6DF}">
      <dsp:nvSpPr>
        <dsp:cNvPr id="0" name=""/>
        <dsp:cNvSpPr/>
      </dsp:nvSpPr>
      <dsp:spPr>
        <a:xfrm>
          <a:off x="0" y="8583"/>
          <a:ext cx="5715000" cy="486720"/>
        </a:xfrm>
        <a:prstGeom prst="round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0" kern="1200" dirty="0">
              <a:latin typeface="+mj-lt"/>
              <a:ea typeface="Times New Roman" panose="02020603050405020304" pitchFamily="18" charset="0"/>
              <a:cs typeface="Times New Roman" panose="02020603050405020304" pitchFamily="18" charset="0"/>
            </a:rPr>
            <a:t>PO9 : Individual and teamwork</a:t>
          </a:r>
          <a:endParaRPr lang="en-IN" sz="1800" b="0" kern="1200" dirty="0"/>
        </a:p>
      </dsp:txBody>
      <dsp:txXfrm>
        <a:off x="23760" y="32343"/>
        <a:ext cx="5667480" cy="439200"/>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4692D58-280A-4A5B-8ABB-4AA8C3D0C486}">
      <dsp:nvSpPr>
        <dsp:cNvPr id="0" name=""/>
        <dsp:cNvSpPr/>
      </dsp:nvSpPr>
      <dsp:spPr>
        <a:xfrm>
          <a:off x="0" y="8583"/>
          <a:ext cx="5714999" cy="486720"/>
        </a:xfrm>
        <a:prstGeom prst="round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IN" sz="1800" b="0" kern="1200" dirty="0">
              <a:latin typeface="+mj-lt"/>
            </a:rPr>
            <a:t>PO10 : </a:t>
          </a:r>
          <a:r>
            <a:rPr lang="en-US" sz="1800" b="0" kern="1200" dirty="0">
              <a:latin typeface="+mj-lt"/>
              <a:ea typeface="Times New Roman" panose="02020603050405020304" pitchFamily="18" charset="0"/>
              <a:cs typeface="Times New Roman" panose="02020603050405020304" pitchFamily="18" charset="0"/>
            </a:rPr>
            <a:t>Communication</a:t>
          </a:r>
          <a:endParaRPr lang="en-IN" sz="1800" b="0" kern="1200" dirty="0"/>
        </a:p>
      </dsp:txBody>
      <dsp:txXfrm>
        <a:off x="23760" y="32343"/>
        <a:ext cx="5667479" cy="439200"/>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ED7F0D-5C80-4479-905C-E79E88227593}">
      <dsp:nvSpPr>
        <dsp:cNvPr id="0" name=""/>
        <dsp:cNvSpPr/>
      </dsp:nvSpPr>
      <dsp:spPr>
        <a:xfrm>
          <a:off x="0" y="17168"/>
          <a:ext cx="5715000" cy="486720"/>
        </a:xfrm>
        <a:prstGeom prst="round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0" kern="1200" dirty="0">
              <a:latin typeface="+mj-lt"/>
              <a:ea typeface="Times New Roman" panose="02020603050405020304" pitchFamily="18" charset="0"/>
              <a:cs typeface="Times New Roman" panose="02020603050405020304" pitchFamily="18" charset="0"/>
            </a:rPr>
            <a:t>PO11 : Project management and finance</a:t>
          </a:r>
          <a:endParaRPr lang="en-IN" sz="1800" b="0" kern="1200" dirty="0"/>
        </a:p>
      </dsp:txBody>
      <dsp:txXfrm>
        <a:off x="23760" y="40928"/>
        <a:ext cx="5667480" cy="439200"/>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C17462-A62E-4245-BFD1-F10DCB528333}">
      <dsp:nvSpPr>
        <dsp:cNvPr id="0" name=""/>
        <dsp:cNvSpPr/>
      </dsp:nvSpPr>
      <dsp:spPr>
        <a:xfrm>
          <a:off x="0" y="0"/>
          <a:ext cx="5715000" cy="497666"/>
        </a:xfrm>
        <a:prstGeom prst="round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0" kern="1200" dirty="0">
              <a:latin typeface="+mj-lt"/>
              <a:ea typeface="Times New Roman" panose="02020603050405020304" pitchFamily="18" charset="0"/>
              <a:cs typeface="Times New Roman" panose="02020603050405020304" pitchFamily="18" charset="0"/>
            </a:rPr>
            <a:t>PO12 : Life-long learning</a:t>
          </a:r>
          <a:endParaRPr lang="en-IN" sz="1800" b="0" kern="1200" dirty="0"/>
        </a:p>
      </dsp:txBody>
      <dsp:txXfrm>
        <a:off x="24294" y="24294"/>
        <a:ext cx="5666412" cy="449078"/>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4542B59-F500-BF40-B0D7-9FA5C182988C}">
      <dsp:nvSpPr>
        <dsp:cNvPr id="0" name=""/>
        <dsp:cNvSpPr/>
      </dsp:nvSpPr>
      <dsp:spPr>
        <a:xfrm>
          <a:off x="0" y="1116381"/>
          <a:ext cx="8229600" cy="12168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just" defTabSz="800100">
            <a:lnSpc>
              <a:spcPct val="90000"/>
            </a:lnSpc>
            <a:spcBef>
              <a:spcPct val="0"/>
            </a:spcBef>
            <a:spcAft>
              <a:spcPct val="35000"/>
            </a:spcAft>
            <a:buNone/>
          </a:pPr>
          <a:r>
            <a:rPr lang="en-IN" sz="1800" kern="1200" dirty="0"/>
            <a:t>Design is a process of working to develop solutions in a conscious and innovative way in  which both functional and aesthetic requirements are included based on user needs.</a:t>
          </a:r>
          <a:endParaRPr lang="en-US" sz="1800" kern="1200" dirty="0"/>
        </a:p>
      </dsp:txBody>
      <dsp:txXfrm>
        <a:off x="59399" y="1175780"/>
        <a:ext cx="8110802" cy="1098002"/>
      </dsp:txXfrm>
    </dsp:sp>
    <dsp:sp modelId="{AE7179C7-3D22-5443-843C-7547973D2ECD}">
      <dsp:nvSpPr>
        <dsp:cNvPr id="0" name=""/>
        <dsp:cNvSpPr/>
      </dsp:nvSpPr>
      <dsp:spPr>
        <a:xfrm>
          <a:off x="0" y="2333181"/>
          <a:ext cx="8229600" cy="1076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1290" tIns="22860" rIns="128016" bIns="22860" numCol="1" spcCol="1270" anchor="t" anchorCtr="0">
          <a:noAutofit/>
        </a:bodyPr>
        <a:lstStyle/>
        <a:p>
          <a:pPr marL="171450" lvl="1" indent="-171450" algn="l" defTabSz="800100">
            <a:lnSpc>
              <a:spcPct val="90000"/>
            </a:lnSpc>
            <a:spcBef>
              <a:spcPct val="0"/>
            </a:spcBef>
            <a:spcAft>
              <a:spcPct val="20000"/>
            </a:spcAft>
            <a:buChar char="•"/>
          </a:pPr>
          <a:r>
            <a:rPr lang="en-IN" sz="1800" kern="1200" dirty="0"/>
            <a:t>Human </a:t>
          </a:r>
          <a:r>
            <a:rPr lang="en-IN" sz="1800" kern="1200" dirty="0" err="1"/>
            <a:t>Centered</a:t>
          </a:r>
          <a:endParaRPr lang="en-US" sz="1800" kern="1200" dirty="0"/>
        </a:p>
        <a:p>
          <a:pPr marL="171450" lvl="1" indent="-171450" algn="l" defTabSz="800100">
            <a:lnSpc>
              <a:spcPct val="90000"/>
            </a:lnSpc>
            <a:spcBef>
              <a:spcPct val="0"/>
            </a:spcBef>
            <a:spcAft>
              <a:spcPct val="20000"/>
            </a:spcAft>
            <a:buChar char="•"/>
          </a:pPr>
          <a:r>
            <a:rPr lang="en-IN" sz="1800" kern="1200" dirty="0"/>
            <a:t>Future Focused</a:t>
          </a:r>
          <a:endParaRPr lang="en-US" sz="1800" kern="1200" dirty="0"/>
        </a:p>
        <a:p>
          <a:pPr marL="171450" lvl="1" indent="-171450" algn="l" defTabSz="800100">
            <a:lnSpc>
              <a:spcPct val="90000"/>
            </a:lnSpc>
            <a:spcBef>
              <a:spcPct val="0"/>
            </a:spcBef>
            <a:spcAft>
              <a:spcPct val="20000"/>
            </a:spcAft>
            <a:buChar char="•"/>
          </a:pPr>
          <a:r>
            <a:rPr lang="en-IN" sz="1800" kern="1200" dirty="0"/>
            <a:t>Creates Value</a:t>
          </a:r>
          <a:endParaRPr lang="en-US" sz="1800" kern="1200" dirty="0"/>
        </a:p>
      </dsp:txBody>
      <dsp:txXfrm>
        <a:off x="0" y="2333181"/>
        <a:ext cx="8229600" cy="10764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EDD9097-4AFF-4D2E-9357-46583571353B}">
      <dsp:nvSpPr>
        <dsp:cNvPr id="0" name=""/>
        <dsp:cNvSpPr/>
      </dsp:nvSpPr>
      <dsp:spPr>
        <a:xfrm>
          <a:off x="0" y="8583"/>
          <a:ext cx="5715000" cy="486720"/>
        </a:xfrm>
        <a:prstGeom prst="round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IN" sz="1800" b="0" kern="1200" dirty="0"/>
            <a:t>PO1 : </a:t>
          </a:r>
          <a:r>
            <a:rPr lang="en-US" sz="1800" b="0" kern="1200" dirty="0"/>
            <a:t>Engineering Knowledge</a:t>
          </a:r>
          <a:endParaRPr lang="en-IN" sz="1800" b="0" kern="1200" dirty="0"/>
        </a:p>
      </dsp:txBody>
      <dsp:txXfrm>
        <a:off x="23760" y="32343"/>
        <a:ext cx="5667480" cy="4392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5036F8-A246-4E6A-8921-20C367BBB964}">
      <dsp:nvSpPr>
        <dsp:cNvPr id="0" name=""/>
        <dsp:cNvSpPr/>
      </dsp:nvSpPr>
      <dsp:spPr>
        <a:xfrm>
          <a:off x="0" y="8583"/>
          <a:ext cx="5715000" cy="486720"/>
        </a:xfrm>
        <a:prstGeom prst="round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0" kern="1200" dirty="0"/>
            <a:t>PO2 : Problem Analysis</a:t>
          </a:r>
          <a:endParaRPr lang="en-IN" sz="1800" b="0" kern="1200" dirty="0"/>
        </a:p>
      </dsp:txBody>
      <dsp:txXfrm>
        <a:off x="23760" y="32343"/>
        <a:ext cx="5667480" cy="4392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029958-E145-4D8C-B815-F42AE9B5E6DF}">
      <dsp:nvSpPr>
        <dsp:cNvPr id="0" name=""/>
        <dsp:cNvSpPr/>
      </dsp:nvSpPr>
      <dsp:spPr>
        <a:xfrm>
          <a:off x="0" y="8583"/>
          <a:ext cx="5715000" cy="486720"/>
        </a:xfrm>
        <a:prstGeom prst="round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IN" sz="1800" b="0" kern="1200" dirty="0"/>
            <a:t>PO3 : </a:t>
          </a:r>
          <a:r>
            <a:rPr lang="en-US" sz="1800" b="0" kern="1200" dirty="0"/>
            <a:t>Design/Development of solutions</a:t>
          </a:r>
          <a:endParaRPr lang="en-IN" sz="1800" b="0" kern="1200" dirty="0"/>
        </a:p>
      </dsp:txBody>
      <dsp:txXfrm>
        <a:off x="23760" y="32343"/>
        <a:ext cx="5667480" cy="43920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4692D58-280A-4A5B-8ABB-4AA8C3D0C486}">
      <dsp:nvSpPr>
        <dsp:cNvPr id="0" name=""/>
        <dsp:cNvSpPr/>
      </dsp:nvSpPr>
      <dsp:spPr>
        <a:xfrm>
          <a:off x="0" y="8583"/>
          <a:ext cx="5714999" cy="486720"/>
        </a:xfrm>
        <a:prstGeom prst="round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0" kern="1200" dirty="0"/>
            <a:t>PO4 : Conduct Investigations of complex problems</a:t>
          </a:r>
          <a:endParaRPr lang="en-IN" sz="1800" b="0" kern="1200" dirty="0"/>
        </a:p>
      </dsp:txBody>
      <dsp:txXfrm>
        <a:off x="23760" y="32343"/>
        <a:ext cx="5667479" cy="43920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ED7F0D-5C80-4479-905C-E79E88227593}">
      <dsp:nvSpPr>
        <dsp:cNvPr id="0" name=""/>
        <dsp:cNvSpPr/>
      </dsp:nvSpPr>
      <dsp:spPr>
        <a:xfrm>
          <a:off x="0" y="17168"/>
          <a:ext cx="5715000" cy="486720"/>
        </a:xfrm>
        <a:prstGeom prst="round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IN" sz="1800" b="0" kern="1200" dirty="0"/>
            <a:t>PO5 : </a:t>
          </a:r>
          <a:r>
            <a:rPr lang="en-US" sz="1800" b="0" kern="1200" dirty="0"/>
            <a:t>Modern tool usage</a:t>
          </a:r>
          <a:endParaRPr lang="en-IN" sz="1800" b="0" kern="1200" dirty="0"/>
        </a:p>
      </dsp:txBody>
      <dsp:txXfrm>
        <a:off x="23760" y="40928"/>
        <a:ext cx="5667480" cy="43920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C17462-A62E-4245-BFD1-F10DCB528333}">
      <dsp:nvSpPr>
        <dsp:cNvPr id="0" name=""/>
        <dsp:cNvSpPr/>
      </dsp:nvSpPr>
      <dsp:spPr>
        <a:xfrm>
          <a:off x="0" y="6221"/>
          <a:ext cx="5715000" cy="497666"/>
        </a:xfrm>
        <a:prstGeom prst="round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0" kern="1200" dirty="0"/>
            <a:t>PO6 : The engineer and society</a:t>
          </a:r>
          <a:endParaRPr lang="en-IN" sz="1800" b="0" kern="1200" dirty="0"/>
        </a:p>
      </dsp:txBody>
      <dsp:txXfrm>
        <a:off x="24294" y="30515"/>
        <a:ext cx="5666412" cy="449078"/>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898B381-A99B-40FA-B837-D80DC4A60493}">
      <dsp:nvSpPr>
        <dsp:cNvPr id="0" name=""/>
        <dsp:cNvSpPr/>
      </dsp:nvSpPr>
      <dsp:spPr>
        <a:xfrm>
          <a:off x="0" y="35181"/>
          <a:ext cx="5715000" cy="989508"/>
        </a:xfrm>
        <a:prstGeom prst="roundRect">
          <a:avLst/>
        </a:prstGeom>
        <a:solidFill>
          <a:schemeClr val="accent6">
            <a:lumMod val="75000"/>
          </a:schemeClr>
        </a:soli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b="1" kern="1200" dirty="0"/>
            <a:t>Engineering Graduates will be able to</a:t>
          </a:r>
          <a:r>
            <a:rPr lang="en-US" sz="2200" kern="1200" dirty="0"/>
            <a:t>:</a:t>
          </a:r>
          <a:endParaRPr lang="en-IN" sz="2200" kern="1200" dirty="0"/>
        </a:p>
      </dsp:txBody>
      <dsp:txXfrm>
        <a:off x="48304" y="83485"/>
        <a:ext cx="5618392" cy="89290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EDD9097-4AFF-4D2E-9357-46583571353B}">
      <dsp:nvSpPr>
        <dsp:cNvPr id="0" name=""/>
        <dsp:cNvSpPr/>
      </dsp:nvSpPr>
      <dsp:spPr>
        <a:xfrm>
          <a:off x="0" y="8583"/>
          <a:ext cx="5715000" cy="486720"/>
        </a:xfrm>
        <a:prstGeom prst="round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IN" sz="1800" b="0" kern="1200" dirty="0">
              <a:latin typeface="+mj-lt"/>
            </a:rPr>
            <a:t>PO7 : </a:t>
          </a:r>
          <a:r>
            <a:rPr lang="en-US" sz="1800" b="0" kern="1200" dirty="0">
              <a:latin typeface="+mj-lt"/>
              <a:ea typeface="Calibri" panose="020F0502020204030204" pitchFamily="34" charset="0"/>
            </a:rPr>
            <a:t>Environment and sustainability</a:t>
          </a:r>
          <a:endParaRPr lang="en-IN" sz="1800" b="0" kern="1200" dirty="0"/>
        </a:p>
      </dsp:txBody>
      <dsp:txXfrm>
        <a:off x="23760" y="32343"/>
        <a:ext cx="5667480" cy="43920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8E894EF-B93C-4B6D-8FB8-8960BCB5A269}" type="datetimeFigureOut">
              <a:rPr lang="en-US" smtClean="0"/>
              <a:pPr/>
              <a:t>7/31/2024</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B14A4A95-7A0B-4549-9352-6E6525D64E4D}" type="slidenum">
              <a:rPr lang="en-US" smtClean="0"/>
              <a:pPr/>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8407A98-9A18-4E47-AF94-789022A0201E}" type="datetimeFigureOut">
              <a:rPr lang="en-US" smtClean="0"/>
              <a:pPr/>
              <a:t>7/31/2024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635F52E-BA8C-4FAB-BCFA-C67A14D9CE22}"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635F52E-BA8C-4FAB-BCFA-C67A14D9CE22}" type="slidenum">
              <a:rPr lang="en-US" smtClean="0"/>
              <a:pPr/>
              <a:t>1</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6983761-5EE8-6F47-8CAC-204B4BD5A227}" type="slidenum">
              <a:rPr lang="en-US" smtClean="0"/>
              <a:pPr/>
              <a:t>9</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6983761-5EE8-6F47-8CAC-204B4BD5A227}" type="slidenum">
              <a:rPr lang="en-US" smtClean="0"/>
              <a:pPr/>
              <a:t>10</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6983761-5EE8-6F47-8CAC-204B4BD5A227}" type="slidenum">
              <a:rPr lang="en-US" smtClean="0"/>
              <a:pPr/>
              <a:t>11</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635F52E-BA8C-4FAB-BCFA-C67A14D9CE22}" type="slidenum">
              <a:rPr lang="en-US" smtClean="0"/>
              <a:pPr/>
              <a:t>15</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73E46FEA-2F8A-4C25-BE33-FF0F6B27F9D0}" type="datetime1">
              <a:rPr lang="en-US" smtClean="0"/>
              <a:t>7/31/2024</a:t>
            </a:fld>
            <a:endParaRPr lang="en-US"/>
          </a:p>
        </p:txBody>
      </p:sp>
      <p:sp>
        <p:nvSpPr>
          <p:cNvPr id="5" name="Footer Placeholder 4"/>
          <p:cNvSpPr>
            <a:spLocks noGrp="1"/>
          </p:cNvSpPr>
          <p:nvPr>
            <p:ph type="ftr" sz="quarter" idx="11"/>
          </p:nvPr>
        </p:nvSpPr>
        <p:spPr/>
        <p:txBody>
          <a:bodyPr/>
          <a:lstStyle/>
          <a:p>
            <a:r>
              <a:rPr lang="en-US"/>
              <a:t>Dr. Rashmi Mishra                           Unit-I</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8EA58E2-808E-4A2D-B56A-E2DE3A14E2DB}" type="datetime1">
              <a:rPr lang="en-US" smtClean="0"/>
              <a:t>7/31/2024</a:t>
            </a:fld>
            <a:endParaRPr lang="en-US"/>
          </a:p>
        </p:txBody>
      </p:sp>
      <p:sp>
        <p:nvSpPr>
          <p:cNvPr id="5" name="Footer Placeholder 4"/>
          <p:cNvSpPr>
            <a:spLocks noGrp="1"/>
          </p:cNvSpPr>
          <p:nvPr>
            <p:ph type="ftr" sz="quarter" idx="11"/>
          </p:nvPr>
        </p:nvSpPr>
        <p:spPr/>
        <p:txBody>
          <a:bodyPr/>
          <a:lstStyle/>
          <a:p>
            <a:r>
              <a:rPr lang="en-US"/>
              <a:t>Dr. Rashmi Mishra                           Unit-I</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8604969-C8DA-43D2-9072-7BB79DD03E00}" type="datetime1">
              <a:rPr lang="en-US" smtClean="0"/>
              <a:t>7/31/2024</a:t>
            </a:fld>
            <a:endParaRPr lang="en-US"/>
          </a:p>
        </p:txBody>
      </p:sp>
      <p:sp>
        <p:nvSpPr>
          <p:cNvPr id="5" name="Footer Placeholder 4"/>
          <p:cNvSpPr>
            <a:spLocks noGrp="1"/>
          </p:cNvSpPr>
          <p:nvPr>
            <p:ph type="ftr" sz="quarter" idx="11"/>
          </p:nvPr>
        </p:nvSpPr>
        <p:spPr/>
        <p:txBody>
          <a:bodyPr/>
          <a:lstStyle/>
          <a:p>
            <a:r>
              <a:rPr lang="en-US"/>
              <a:t>Dr. Rashmi Mishra                           Unit-I</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17844D4-89AF-4FB9-8994-E429FCD41D46}" type="datetime1">
              <a:rPr lang="en-US" smtClean="0"/>
              <a:t>7/31/2024</a:t>
            </a:fld>
            <a:endParaRPr lang="en-US"/>
          </a:p>
        </p:txBody>
      </p:sp>
      <p:sp>
        <p:nvSpPr>
          <p:cNvPr id="5" name="Footer Placeholder 4"/>
          <p:cNvSpPr>
            <a:spLocks noGrp="1"/>
          </p:cNvSpPr>
          <p:nvPr>
            <p:ph type="ftr" sz="quarter" idx="11"/>
          </p:nvPr>
        </p:nvSpPr>
        <p:spPr/>
        <p:txBody>
          <a:bodyPr/>
          <a:lstStyle/>
          <a:p>
            <a:r>
              <a:rPr lang="en-US"/>
              <a:t>Dr. Rashmi Mishra                           Unit-I</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1089CB4-78C5-4210-81A0-E977D540F185}" type="datetime1">
              <a:rPr lang="en-US" smtClean="0"/>
              <a:t>7/31/2024</a:t>
            </a:fld>
            <a:endParaRPr lang="en-US"/>
          </a:p>
        </p:txBody>
      </p:sp>
      <p:sp>
        <p:nvSpPr>
          <p:cNvPr id="5" name="Footer Placeholder 4"/>
          <p:cNvSpPr>
            <a:spLocks noGrp="1"/>
          </p:cNvSpPr>
          <p:nvPr>
            <p:ph type="ftr" sz="quarter" idx="11"/>
          </p:nvPr>
        </p:nvSpPr>
        <p:spPr/>
        <p:txBody>
          <a:bodyPr/>
          <a:lstStyle/>
          <a:p>
            <a:r>
              <a:rPr lang="en-US"/>
              <a:t>Dr. Rashmi Mishra                           Unit-I</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AFC80253-164A-4985-9891-31058349E520}" type="datetime1">
              <a:rPr lang="en-US" smtClean="0"/>
              <a:t>7/31/2024</a:t>
            </a:fld>
            <a:endParaRPr lang="en-US"/>
          </a:p>
        </p:txBody>
      </p:sp>
      <p:sp>
        <p:nvSpPr>
          <p:cNvPr id="6" name="Footer Placeholder 5"/>
          <p:cNvSpPr>
            <a:spLocks noGrp="1"/>
          </p:cNvSpPr>
          <p:nvPr>
            <p:ph type="ftr" sz="quarter" idx="11"/>
          </p:nvPr>
        </p:nvSpPr>
        <p:spPr/>
        <p:txBody>
          <a:bodyPr/>
          <a:lstStyle/>
          <a:p>
            <a:r>
              <a:rPr lang="en-US"/>
              <a:t>Dr. Rashmi Mishra                           Unit-I</a:t>
            </a:r>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722EA7F-2D58-491D-8424-04488931B210}" type="datetime1">
              <a:rPr lang="en-US" smtClean="0"/>
              <a:t>7/31/2024</a:t>
            </a:fld>
            <a:endParaRPr lang="en-US"/>
          </a:p>
        </p:txBody>
      </p:sp>
      <p:sp>
        <p:nvSpPr>
          <p:cNvPr id="8" name="Footer Placeholder 7"/>
          <p:cNvSpPr>
            <a:spLocks noGrp="1"/>
          </p:cNvSpPr>
          <p:nvPr>
            <p:ph type="ftr" sz="quarter" idx="11"/>
          </p:nvPr>
        </p:nvSpPr>
        <p:spPr/>
        <p:txBody>
          <a:bodyPr/>
          <a:lstStyle/>
          <a:p>
            <a:r>
              <a:rPr lang="en-US"/>
              <a:t>Dr. Rashmi Mishra                           Unit-I</a:t>
            </a:r>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F090CF8F-1455-48BF-B6B3-EBB809394E05}" type="datetime1">
              <a:rPr lang="en-US" smtClean="0"/>
              <a:t>7/31/2024</a:t>
            </a:fld>
            <a:endParaRPr lang="en-US"/>
          </a:p>
        </p:txBody>
      </p:sp>
      <p:sp>
        <p:nvSpPr>
          <p:cNvPr id="4" name="Footer Placeholder 3"/>
          <p:cNvSpPr>
            <a:spLocks noGrp="1"/>
          </p:cNvSpPr>
          <p:nvPr>
            <p:ph type="ftr" sz="quarter" idx="11"/>
          </p:nvPr>
        </p:nvSpPr>
        <p:spPr/>
        <p:txBody>
          <a:bodyPr/>
          <a:lstStyle/>
          <a:p>
            <a:r>
              <a:rPr lang="en-US"/>
              <a:t>Dr. Rashmi Mishra                           Unit-I</a:t>
            </a:r>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E9ECD29-6842-4EC2-B90A-4772F958C88C}" type="datetime1">
              <a:rPr lang="en-US" smtClean="0"/>
              <a:t>7/31/2024</a:t>
            </a:fld>
            <a:endParaRPr lang="en-US"/>
          </a:p>
        </p:txBody>
      </p:sp>
      <p:sp>
        <p:nvSpPr>
          <p:cNvPr id="3" name="Footer Placeholder 2"/>
          <p:cNvSpPr>
            <a:spLocks noGrp="1"/>
          </p:cNvSpPr>
          <p:nvPr>
            <p:ph type="ftr" sz="quarter" idx="11"/>
          </p:nvPr>
        </p:nvSpPr>
        <p:spPr/>
        <p:txBody>
          <a:bodyPr/>
          <a:lstStyle/>
          <a:p>
            <a:r>
              <a:rPr lang="en-US"/>
              <a:t>Dr. Rashmi Mishra                           Unit-I</a:t>
            </a:r>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7FD0B73-7F8E-49FA-86EE-AD4D1D9F7892}" type="datetime1">
              <a:rPr lang="en-US" smtClean="0"/>
              <a:t>7/31/2024</a:t>
            </a:fld>
            <a:endParaRPr lang="en-US"/>
          </a:p>
        </p:txBody>
      </p:sp>
      <p:sp>
        <p:nvSpPr>
          <p:cNvPr id="6" name="Footer Placeholder 5"/>
          <p:cNvSpPr>
            <a:spLocks noGrp="1"/>
          </p:cNvSpPr>
          <p:nvPr>
            <p:ph type="ftr" sz="quarter" idx="11"/>
          </p:nvPr>
        </p:nvSpPr>
        <p:spPr/>
        <p:txBody>
          <a:bodyPr/>
          <a:lstStyle/>
          <a:p>
            <a:r>
              <a:rPr lang="en-US"/>
              <a:t>Dr. Rashmi Mishra                           Unit-I</a:t>
            </a:r>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D357F18-53EE-40F3-B043-32E15A2DC34C}" type="datetime1">
              <a:rPr lang="en-US" smtClean="0"/>
              <a:t>7/31/2024</a:t>
            </a:fld>
            <a:endParaRPr lang="en-US"/>
          </a:p>
        </p:txBody>
      </p:sp>
      <p:sp>
        <p:nvSpPr>
          <p:cNvPr id="6" name="Footer Placeholder 5"/>
          <p:cNvSpPr>
            <a:spLocks noGrp="1"/>
          </p:cNvSpPr>
          <p:nvPr>
            <p:ph type="ftr" sz="quarter" idx="11"/>
          </p:nvPr>
        </p:nvSpPr>
        <p:spPr/>
        <p:txBody>
          <a:bodyPr/>
          <a:lstStyle/>
          <a:p>
            <a:r>
              <a:rPr lang="en-US"/>
              <a:t>Dr. Rashmi Mishra                           Unit-I</a:t>
            </a:r>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7C5A1D5-9179-4F79-8D8A-15973432934B}" type="datetime1">
              <a:rPr lang="en-US" smtClean="0"/>
              <a:t>7/31/2024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Dr. Rashmi Mishra                           Unit-I</a:t>
            </a:r>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hyperlink" Target="https://designthinking.ideo.com/" TargetMode="External"/><Relationship Id="rId7" Type="http://schemas.openxmlformats.org/officeDocument/2006/relationships/image" Target="../media/image2.jpeg"/><Relationship Id="rId2" Type="http://schemas.openxmlformats.org/officeDocument/2006/relationships/hyperlink" Target="https://nptel.ac.in/courses/110106124" TargetMode="External"/><Relationship Id="rId1" Type="http://schemas.openxmlformats.org/officeDocument/2006/relationships/slideLayout" Target="../slideLayouts/slideLayout2.xml"/><Relationship Id="rId6" Type="http://schemas.openxmlformats.org/officeDocument/2006/relationships/hyperlink" Target="https://uxplanet.org/design-principles-root-of-the-problem-3389991c9e50#:~:text=Root%20cause%20analysis%20(RCA)%20is,causes%20of%20faults%20or%20problems%E2%80%A6&amp;text=RCA%20allows%20us%20to%20understand,that%20caused%20the%20whole%20mess" TargetMode="External"/><Relationship Id="rId5" Type="http://schemas.openxmlformats.org/officeDocument/2006/relationships/hyperlink" Target="https://www.designkit.org/methods/frame-your-design-challenge" TargetMode="External"/><Relationship Id="rId4" Type="http://schemas.openxmlformats.org/officeDocument/2006/relationships/hyperlink" Target="https://www.rca.ac.uk/study/programme-finder/design-thinking-innovation-collaboration-design-museum/" TargetMode="External"/></Relationships>
</file>

<file path=ppt/slides/_rels/slide10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1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3" Type="http://schemas.openxmlformats.org/officeDocument/2006/relationships/diagramLayout" Target="../diagrams/layout3.xml"/><Relationship Id="rId18" Type="http://schemas.openxmlformats.org/officeDocument/2006/relationships/diagramLayout" Target="../diagrams/layout4.xml"/><Relationship Id="rId26" Type="http://schemas.microsoft.com/office/2007/relationships/diagramDrawing" Target="../diagrams/drawing5.xml"/><Relationship Id="rId21" Type="http://schemas.microsoft.com/office/2007/relationships/diagramDrawing" Target="../diagrams/drawing4.xml"/><Relationship Id="rId34" Type="http://schemas.openxmlformats.org/officeDocument/2006/relationships/diagramQuickStyle" Target="../diagrams/quickStyle7.xml"/><Relationship Id="rId7" Type="http://schemas.openxmlformats.org/officeDocument/2006/relationships/diagramData" Target="../diagrams/data2.xml"/><Relationship Id="rId12" Type="http://schemas.openxmlformats.org/officeDocument/2006/relationships/diagramData" Target="../diagrams/data3.xml"/><Relationship Id="rId17" Type="http://schemas.openxmlformats.org/officeDocument/2006/relationships/diagramData" Target="../diagrams/data4.xml"/><Relationship Id="rId25" Type="http://schemas.openxmlformats.org/officeDocument/2006/relationships/diagramColors" Target="../diagrams/colors5.xml"/><Relationship Id="rId33" Type="http://schemas.openxmlformats.org/officeDocument/2006/relationships/diagramLayout" Target="../diagrams/layout7.xml"/><Relationship Id="rId2" Type="http://schemas.openxmlformats.org/officeDocument/2006/relationships/diagramData" Target="../diagrams/data1.xml"/><Relationship Id="rId16" Type="http://schemas.microsoft.com/office/2007/relationships/diagramDrawing" Target="../diagrams/drawing3.xml"/><Relationship Id="rId20" Type="http://schemas.openxmlformats.org/officeDocument/2006/relationships/diagramColors" Target="../diagrams/colors4.xml"/><Relationship Id="rId29" Type="http://schemas.openxmlformats.org/officeDocument/2006/relationships/diagramQuickStyle" Target="../diagrams/quickStyle6.xml"/><Relationship Id="rId1" Type="http://schemas.openxmlformats.org/officeDocument/2006/relationships/slideLayout" Target="../slideLayouts/slideLayout2.xml"/><Relationship Id="rId6" Type="http://schemas.microsoft.com/office/2007/relationships/diagramDrawing" Target="../diagrams/drawing1.xml"/><Relationship Id="rId11" Type="http://schemas.microsoft.com/office/2007/relationships/diagramDrawing" Target="../diagrams/drawing2.xml"/><Relationship Id="rId24" Type="http://schemas.openxmlformats.org/officeDocument/2006/relationships/diagramQuickStyle" Target="../diagrams/quickStyle5.xml"/><Relationship Id="rId32" Type="http://schemas.openxmlformats.org/officeDocument/2006/relationships/diagramData" Target="../diagrams/data7.xml"/><Relationship Id="rId37" Type="http://schemas.openxmlformats.org/officeDocument/2006/relationships/image" Target="../media/image2.jpeg"/><Relationship Id="rId5" Type="http://schemas.openxmlformats.org/officeDocument/2006/relationships/diagramColors" Target="../diagrams/colors1.xml"/><Relationship Id="rId15" Type="http://schemas.openxmlformats.org/officeDocument/2006/relationships/diagramColors" Target="../diagrams/colors3.xml"/><Relationship Id="rId23" Type="http://schemas.openxmlformats.org/officeDocument/2006/relationships/diagramLayout" Target="../diagrams/layout5.xml"/><Relationship Id="rId28" Type="http://schemas.openxmlformats.org/officeDocument/2006/relationships/diagramLayout" Target="../diagrams/layout6.xml"/><Relationship Id="rId36" Type="http://schemas.microsoft.com/office/2007/relationships/diagramDrawing" Target="../diagrams/drawing7.xml"/><Relationship Id="rId10" Type="http://schemas.openxmlformats.org/officeDocument/2006/relationships/diagramColors" Target="../diagrams/colors2.xml"/><Relationship Id="rId19" Type="http://schemas.openxmlformats.org/officeDocument/2006/relationships/diagramQuickStyle" Target="../diagrams/quickStyle4.xml"/><Relationship Id="rId31" Type="http://schemas.microsoft.com/office/2007/relationships/diagramDrawing" Target="../diagrams/drawing6.xml"/><Relationship Id="rId4" Type="http://schemas.openxmlformats.org/officeDocument/2006/relationships/diagramQuickStyle" Target="../diagrams/quickStyle1.xml"/><Relationship Id="rId9" Type="http://schemas.openxmlformats.org/officeDocument/2006/relationships/diagramQuickStyle" Target="../diagrams/quickStyle2.xml"/><Relationship Id="rId14" Type="http://schemas.openxmlformats.org/officeDocument/2006/relationships/diagramQuickStyle" Target="../diagrams/quickStyle3.xml"/><Relationship Id="rId22" Type="http://schemas.openxmlformats.org/officeDocument/2006/relationships/diagramData" Target="../diagrams/data5.xml"/><Relationship Id="rId27" Type="http://schemas.openxmlformats.org/officeDocument/2006/relationships/diagramData" Target="../diagrams/data6.xml"/><Relationship Id="rId30" Type="http://schemas.openxmlformats.org/officeDocument/2006/relationships/diagramColors" Target="../diagrams/colors6.xml"/><Relationship Id="rId35" Type="http://schemas.openxmlformats.org/officeDocument/2006/relationships/diagramColors" Target="../diagrams/colors7.xml"/><Relationship Id="rId8" Type="http://schemas.openxmlformats.org/officeDocument/2006/relationships/diagramLayout" Target="../diagrams/layout2.xml"/><Relationship Id="rId3" Type="http://schemas.openxmlformats.org/officeDocument/2006/relationships/diagramLayout" Target="../diagrams/layout1.xml"/></Relationships>
</file>

<file path=ppt/slides/_rels/slide19.xml.rels><?xml version="1.0" encoding="UTF-8" standalone="yes"?>
<Relationships xmlns="http://schemas.openxmlformats.org/package/2006/relationships"><Relationship Id="rId13" Type="http://schemas.openxmlformats.org/officeDocument/2006/relationships/diagramLayout" Target="../diagrams/layout10.xml"/><Relationship Id="rId18" Type="http://schemas.openxmlformats.org/officeDocument/2006/relationships/diagramLayout" Target="../diagrams/layout11.xml"/><Relationship Id="rId26" Type="http://schemas.microsoft.com/office/2007/relationships/diagramDrawing" Target="../diagrams/drawing12.xml"/><Relationship Id="rId21" Type="http://schemas.microsoft.com/office/2007/relationships/diagramDrawing" Target="../diagrams/drawing11.xml"/><Relationship Id="rId34" Type="http://schemas.openxmlformats.org/officeDocument/2006/relationships/diagramQuickStyle" Target="../diagrams/quickStyle14.xml"/><Relationship Id="rId7" Type="http://schemas.openxmlformats.org/officeDocument/2006/relationships/diagramData" Target="../diagrams/data9.xml"/><Relationship Id="rId12" Type="http://schemas.openxmlformats.org/officeDocument/2006/relationships/diagramData" Target="../diagrams/data10.xml"/><Relationship Id="rId17" Type="http://schemas.openxmlformats.org/officeDocument/2006/relationships/diagramData" Target="../diagrams/data11.xml"/><Relationship Id="rId25" Type="http://schemas.openxmlformats.org/officeDocument/2006/relationships/diagramColors" Target="../diagrams/colors12.xml"/><Relationship Id="rId33" Type="http://schemas.openxmlformats.org/officeDocument/2006/relationships/diagramLayout" Target="../diagrams/layout14.xml"/><Relationship Id="rId2" Type="http://schemas.openxmlformats.org/officeDocument/2006/relationships/diagramData" Target="../diagrams/data8.xml"/><Relationship Id="rId16" Type="http://schemas.microsoft.com/office/2007/relationships/diagramDrawing" Target="../diagrams/drawing10.xml"/><Relationship Id="rId20" Type="http://schemas.openxmlformats.org/officeDocument/2006/relationships/diagramColors" Target="../diagrams/colors11.xml"/><Relationship Id="rId29" Type="http://schemas.openxmlformats.org/officeDocument/2006/relationships/diagramQuickStyle" Target="../diagrams/quickStyle13.xml"/><Relationship Id="rId1" Type="http://schemas.openxmlformats.org/officeDocument/2006/relationships/slideLayout" Target="../slideLayouts/slideLayout2.xml"/><Relationship Id="rId6" Type="http://schemas.microsoft.com/office/2007/relationships/diagramDrawing" Target="../diagrams/drawing8.xml"/><Relationship Id="rId11" Type="http://schemas.microsoft.com/office/2007/relationships/diagramDrawing" Target="../diagrams/drawing9.xml"/><Relationship Id="rId24" Type="http://schemas.openxmlformats.org/officeDocument/2006/relationships/diagramQuickStyle" Target="../diagrams/quickStyle12.xml"/><Relationship Id="rId32" Type="http://schemas.openxmlformats.org/officeDocument/2006/relationships/diagramData" Target="../diagrams/data14.xml"/><Relationship Id="rId37" Type="http://schemas.openxmlformats.org/officeDocument/2006/relationships/image" Target="../media/image2.jpeg"/><Relationship Id="rId5" Type="http://schemas.openxmlformats.org/officeDocument/2006/relationships/diagramColors" Target="../diagrams/colors8.xml"/><Relationship Id="rId15" Type="http://schemas.openxmlformats.org/officeDocument/2006/relationships/diagramColors" Target="../diagrams/colors10.xml"/><Relationship Id="rId23" Type="http://schemas.openxmlformats.org/officeDocument/2006/relationships/diagramLayout" Target="../diagrams/layout12.xml"/><Relationship Id="rId28" Type="http://schemas.openxmlformats.org/officeDocument/2006/relationships/diagramLayout" Target="../diagrams/layout13.xml"/><Relationship Id="rId36" Type="http://schemas.microsoft.com/office/2007/relationships/diagramDrawing" Target="../diagrams/drawing14.xml"/><Relationship Id="rId10" Type="http://schemas.openxmlformats.org/officeDocument/2006/relationships/diagramColors" Target="../diagrams/colors9.xml"/><Relationship Id="rId19" Type="http://schemas.openxmlformats.org/officeDocument/2006/relationships/diagramQuickStyle" Target="../diagrams/quickStyle11.xml"/><Relationship Id="rId31" Type="http://schemas.microsoft.com/office/2007/relationships/diagramDrawing" Target="../diagrams/drawing13.xml"/><Relationship Id="rId4" Type="http://schemas.openxmlformats.org/officeDocument/2006/relationships/diagramQuickStyle" Target="../diagrams/quickStyle8.xml"/><Relationship Id="rId9" Type="http://schemas.openxmlformats.org/officeDocument/2006/relationships/diagramQuickStyle" Target="../diagrams/quickStyle9.xml"/><Relationship Id="rId14" Type="http://schemas.openxmlformats.org/officeDocument/2006/relationships/diagramQuickStyle" Target="../diagrams/quickStyle10.xml"/><Relationship Id="rId22" Type="http://schemas.openxmlformats.org/officeDocument/2006/relationships/diagramData" Target="../diagrams/data12.xml"/><Relationship Id="rId27" Type="http://schemas.openxmlformats.org/officeDocument/2006/relationships/diagramData" Target="../diagrams/data13.xml"/><Relationship Id="rId30" Type="http://schemas.openxmlformats.org/officeDocument/2006/relationships/diagramColors" Target="../diagrams/colors13.xml"/><Relationship Id="rId35" Type="http://schemas.openxmlformats.org/officeDocument/2006/relationships/diagramColors" Target="../diagrams/colors14.xml"/><Relationship Id="rId8" Type="http://schemas.openxmlformats.org/officeDocument/2006/relationships/diagramLayout" Target="../diagrams/layout9.xml"/><Relationship Id="rId3" Type="http://schemas.openxmlformats.org/officeDocument/2006/relationships/diagramLayout" Target="../diagrams/layout8.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www.youtube.com/watch?v=6_mHCOAAEI8" TargetMode="External"/><Relationship Id="rId2" Type="http://schemas.openxmlformats.org/officeDocument/2006/relationships/hyperlink" Target="https://uxplanet.org/how-to-solve-a-product-design-challenge-22c4daa27117" TargetMode="Externa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2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8" Type="http://schemas.openxmlformats.org/officeDocument/2006/relationships/image" Target="../media/image2.jpeg"/><Relationship Id="rId3" Type="http://schemas.openxmlformats.org/officeDocument/2006/relationships/diagramLayout" Target="../diagrams/layout15.xml"/><Relationship Id="rId7" Type="http://schemas.openxmlformats.org/officeDocument/2006/relationships/image" Target="../media/image11.jpg"/><Relationship Id="rId2" Type="http://schemas.openxmlformats.org/officeDocument/2006/relationships/diagramData" Target="../diagrams/data15.xml"/><Relationship Id="rId1" Type="http://schemas.openxmlformats.org/officeDocument/2006/relationships/slideLayout" Target="../slideLayouts/slideLayout2.xml"/><Relationship Id="rId6" Type="http://schemas.microsoft.com/office/2007/relationships/diagramDrawing" Target="../diagrams/drawing15.xml"/><Relationship Id="rId5" Type="http://schemas.openxmlformats.org/officeDocument/2006/relationships/diagramColors" Target="../diagrams/colors15.xml"/><Relationship Id="rId4" Type="http://schemas.openxmlformats.org/officeDocument/2006/relationships/diagramQuickStyle" Target="../diagrams/quickStyle15.xml"/></Relationships>
</file>

<file path=ppt/slides/_rels/slide3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5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1.jp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2.jp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3.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34.jpg"/><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71.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image" Target="../media/image36.jpg"/><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7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8.jp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9.jp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image" Target="../media/image40.jpg"/><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7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42.jp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tmjournals.com/index.php?journal=JoCTA&amp;page=issue&amp;op=current" TargetMode="External"/><Relationship Id="rId2" Type="http://schemas.openxmlformats.org/officeDocument/2006/relationships/hyperlink" Target="https://www.its.edu.in/RACE2016/RACE2014/finalpdfpapers/RACE1059.pdf" TargetMode="Externa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8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43.jp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44.jp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45.jp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46.jp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47.jp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48.jp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49.jp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50.jp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package" Target="../embeddings/Microsoft_Word_Document.docx"/><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9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447800" y="1118586"/>
            <a:ext cx="6400800" cy="631825"/>
          </a:xfrm>
          <a:ln>
            <a:solidFill>
              <a:srgbClr val="FF0000"/>
            </a:solidFill>
          </a:ln>
        </p:spPr>
        <p:style>
          <a:lnRef idx="2">
            <a:schemeClr val="accent5"/>
          </a:lnRef>
          <a:fillRef idx="1">
            <a:schemeClr val="lt1"/>
          </a:fillRef>
          <a:effectRef idx="0">
            <a:schemeClr val="accent5"/>
          </a:effectRef>
          <a:fontRef idx="minor">
            <a:schemeClr val="dk1"/>
          </a:fontRef>
        </p:style>
        <p:txBody>
          <a:bodyPr>
            <a:normAutofit/>
          </a:bodyPr>
          <a:lstStyle/>
          <a:p>
            <a:r>
              <a:rPr lang="en-US" dirty="0"/>
              <a:t>Introduction</a:t>
            </a:r>
          </a:p>
        </p:txBody>
      </p:sp>
      <p:sp>
        <p:nvSpPr>
          <p:cNvPr id="6" name="Subtitle 2"/>
          <p:cNvSpPr txBox="1">
            <a:spLocks/>
          </p:cNvSpPr>
          <p:nvPr/>
        </p:nvSpPr>
        <p:spPr>
          <a:xfrm>
            <a:off x="5867400" y="4038600"/>
            <a:ext cx="3048000" cy="1752600"/>
          </a:xfrm>
          <a:prstGeom prst="rect">
            <a:avLst/>
          </a:prstGeom>
          <a:ln>
            <a:solidFill>
              <a:srgbClr val="FF0000"/>
            </a:solidFill>
          </a:ln>
        </p:spPr>
        <p:style>
          <a:lnRef idx="2">
            <a:schemeClr val="accent5"/>
          </a:lnRef>
          <a:fillRef idx="1">
            <a:schemeClr val="lt1"/>
          </a:fillRef>
          <a:effectRef idx="0">
            <a:schemeClr val="accent5"/>
          </a:effectRef>
          <a:fontRef idx="minor">
            <a:schemeClr val="dk1"/>
          </a:fontRef>
        </p:style>
        <p:txBody>
          <a:bodyPr vert="horz" lIns="91440" tIns="45720" rIns="91440" bIns="45720" rtlCol="0">
            <a:normAutofit/>
          </a:body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US" sz="2400" b="0" i="0" u="none" strike="noStrike" kern="1200" cap="none" spc="0" normalizeH="0" baseline="0" noProof="0" dirty="0">
              <a:ln>
                <a:noFill/>
              </a:ln>
              <a:solidFill>
                <a:schemeClr val="tx1"/>
              </a:solidFill>
              <a:effectLst/>
              <a:uLnTx/>
              <a:uFillTx/>
              <a:latin typeface="+mn-lt"/>
              <a:ea typeface="+mn-ea"/>
              <a:cs typeface="+mn-cs"/>
            </a:endParaRPr>
          </a:p>
        </p:txBody>
      </p:sp>
      <p:pic>
        <p:nvPicPr>
          <p:cNvPr id="1027" name="Picture 3" descr="C:\Users\Manks\Downloads\128_calendar-schedule-credit-mortgage-date-512.png"/>
          <p:cNvPicPr>
            <a:picLocks noChangeAspect="1" noChangeArrowheads="1"/>
          </p:cNvPicPr>
          <p:nvPr/>
        </p:nvPicPr>
        <p:blipFill>
          <a:blip r:embed="rId3" cstate="print"/>
          <a:srcRect/>
          <a:stretch>
            <a:fillRect/>
          </a:stretch>
        </p:blipFill>
        <p:spPr bwMode="auto">
          <a:xfrm flipH="1">
            <a:off x="381000" y="5943600"/>
            <a:ext cx="533400" cy="533400"/>
          </a:xfrm>
          <a:prstGeom prst="rect">
            <a:avLst/>
          </a:prstGeom>
          <a:noFill/>
        </p:spPr>
      </p:pic>
      <p:sp>
        <p:nvSpPr>
          <p:cNvPr id="9" name="Date Placeholder 8"/>
          <p:cNvSpPr>
            <a:spLocks noGrp="1"/>
          </p:cNvSpPr>
          <p:nvPr>
            <p:ph type="dt" sz="half" idx="10"/>
          </p:nvPr>
        </p:nvSpPr>
        <p:spPr>
          <a:xfrm>
            <a:off x="381000" y="6492875"/>
            <a:ext cx="2133600" cy="365125"/>
          </a:xfrm>
        </p:spPr>
        <p:txBody>
          <a:bodyPr/>
          <a:lstStyle/>
          <a:p>
            <a:fld id="{D63CAD7D-529F-4FC2-AE0B-B8669F95A981}" type="datetime1">
              <a:rPr lang="en-US" smtClean="0"/>
              <a:t>7/31/2024</a:t>
            </a:fld>
            <a:endParaRPr lang="en-US" dirty="0"/>
          </a:p>
        </p:txBody>
      </p:sp>
      <p:sp>
        <p:nvSpPr>
          <p:cNvPr id="10" name="Slide Number Placeholder 9"/>
          <p:cNvSpPr>
            <a:spLocks noGrp="1"/>
          </p:cNvSpPr>
          <p:nvPr>
            <p:ph type="sldNum" sz="quarter" idx="12"/>
          </p:nvPr>
        </p:nvSpPr>
        <p:spPr/>
        <p:txBody>
          <a:bodyPr/>
          <a:lstStyle/>
          <a:p>
            <a:fld id="{B6F15528-21DE-4FAA-801E-634DDDAF4B2B}" type="slidenum">
              <a:rPr lang="en-US" smtClean="0"/>
              <a:pPr/>
              <a:t>1</a:t>
            </a:fld>
            <a:endParaRPr lang="en-US"/>
          </a:p>
        </p:txBody>
      </p:sp>
      <p:sp>
        <p:nvSpPr>
          <p:cNvPr id="12" name="Subtitle 2"/>
          <p:cNvSpPr txBox="1">
            <a:spLocks/>
          </p:cNvSpPr>
          <p:nvPr/>
        </p:nvSpPr>
        <p:spPr>
          <a:xfrm>
            <a:off x="152400" y="2971800"/>
            <a:ext cx="2057400" cy="533400"/>
          </a:xfrm>
          <a:prstGeom prst="rect">
            <a:avLst/>
          </a:prstGeom>
          <a:ln>
            <a:solidFill>
              <a:srgbClr val="FF0000"/>
            </a:solidFill>
          </a:ln>
        </p:spPr>
        <p:style>
          <a:lnRef idx="2">
            <a:schemeClr val="accent5"/>
          </a:lnRef>
          <a:fillRef idx="1">
            <a:schemeClr val="lt1"/>
          </a:fillRef>
          <a:effectRef idx="0">
            <a:schemeClr val="accent5"/>
          </a:effectRef>
          <a:fontRef idx="minor">
            <a:schemeClr val="dk1"/>
          </a:fontRef>
        </p:style>
        <p:txBody>
          <a:bodyPr vert="horz" lIns="91440" tIns="45720" rIns="91440" bIns="45720" rtlCol="0">
            <a:normAutofit/>
          </a:body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2500" b="0" i="0" u="none" strike="noStrike" kern="1200" cap="none" spc="0" normalizeH="0" baseline="0" noProof="0" dirty="0">
                <a:ln>
                  <a:noFill/>
                </a:ln>
                <a:solidFill>
                  <a:schemeClr val="tx1"/>
                </a:solidFill>
                <a:effectLst/>
                <a:uLnTx/>
                <a:uFillTx/>
                <a:latin typeface="+mn-lt"/>
                <a:ea typeface="+mn-ea"/>
                <a:cs typeface="+mn-cs"/>
              </a:rPr>
              <a:t>Unit:</a:t>
            </a:r>
            <a:r>
              <a:rPr kumimoji="0" lang="en-US" sz="2500" b="0" i="0" u="none" strike="noStrike" kern="1200" cap="none" spc="0" normalizeH="0" noProof="0" dirty="0">
                <a:ln>
                  <a:noFill/>
                </a:ln>
                <a:solidFill>
                  <a:schemeClr val="tx1"/>
                </a:solidFill>
                <a:effectLst/>
                <a:uLnTx/>
                <a:uFillTx/>
                <a:latin typeface="+mn-lt"/>
                <a:ea typeface="+mn-ea"/>
                <a:cs typeface="+mn-cs"/>
              </a:rPr>
              <a:t> I</a:t>
            </a:r>
            <a:endParaRPr kumimoji="0" lang="en-US" sz="2500" b="0" i="0" u="none" strike="noStrike" kern="1200" cap="none" spc="0" normalizeH="0" baseline="0" noProof="0" dirty="0">
              <a:ln>
                <a:noFill/>
              </a:ln>
              <a:solidFill>
                <a:schemeClr val="tx1"/>
              </a:solidFill>
              <a:effectLst/>
              <a:uLnTx/>
              <a:uFillTx/>
              <a:latin typeface="+mn-lt"/>
              <a:ea typeface="+mn-ea"/>
              <a:cs typeface="+mn-cs"/>
            </a:endParaRPr>
          </a:p>
        </p:txBody>
      </p:sp>
      <p:sp>
        <p:nvSpPr>
          <p:cNvPr id="13" name="Footer Placeholder 12"/>
          <p:cNvSpPr>
            <a:spLocks noGrp="1"/>
          </p:cNvSpPr>
          <p:nvPr>
            <p:ph type="ftr" sz="quarter" idx="11"/>
          </p:nvPr>
        </p:nvSpPr>
        <p:spPr>
          <a:xfrm>
            <a:off x="2286000" y="6248400"/>
            <a:ext cx="5029200" cy="365125"/>
          </a:xfrm>
        </p:spPr>
        <p:txBody>
          <a:bodyPr/>
          <a:lstStyle/>
          <a:p>
            <a:r>
              <a:rPr lang="en-US"/>
              <a:t>Dr. Rashmi Mishra                           Unit-I</a:t>
            </a:r>
            <a:endParaRPr lang="en-US" dirty="0"/>
          </a:p>
        </p:txBody>
      </p:sp>
      <p:sp>
        <p:nvSpPr>
          <p:cNvPr id="14" name="Subtitle 2"/>
          <p:cNvSpPr txBox="1">
            <a:spLocks/>
          </p:cNvSpPr>
          <p:nvPr/>
        </p:nvSpPr>
        <p:spPr>
          <a:xfrm>
            <a:off x="152400" y="3810000"/>
            <a:ext cx="4191000" cy="838200"/>
          </a:xfrm>
          <a:prstGeom prst="rect">
            <a:avLst/>
          </a:prstGeom>
          <a:ln>
            <a:solidFill>
              <a:srgbClr val="FF0000"/>
            </a:solidFill>
          </a:ln>
        </p:spPr>
        <p:style>
          <a:lnRef idx="2">
            <a:schemeClr val="accent5"/>
          </a:lnRef>
          <a:fillRef idx="1">
            <a:schemeClr val="lt1"/>
          </a:fillRef>
          <a:effectRef idx="0">
            <a:schemeClr val="accent5"/>
          </a:effectRef>
          <a:fontRef idx="minor">
            <a:schemeClr val="dk1"/>
          </a:fontRef>
        </p:style>
        <p:txBody>
          <a:bodyPr vert="horz" lIns="91440" tIns="45720" rIns="91440" bIns="45720" rtlCol="0">
            <a:normAutofit/>
          </a:body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2000" b="0" i="0" u="none" strike="noStrike" kern="1200" cap="none" spc="0" normalizeH="0" baseline="0" noProof="0" dirty="0">
                <a:ln>
                  <a:noFill/>
                </a:ln>
                <a:solidFill>
                  <a:schemeClr val="tx1"/>
                </a:solidFill>
                <a:effectLst/>
                <a:uLnTx/>
                <a:uFillTx/>
                <a:latin typeface="+mn-lt"/>
                <a:ea typeface="+mn-ea"/>
                <a:cs typeface="+mn-cs"/>
              </a:rPr>
              <a:t>Subject</a:t>
            </a:r>
            <a:r>
              <a:rPr kumimoji="0" lang="en-US" sz="2000" b="0" i="0" u="none" strike="noStrike" kern="1200" cap="none" spc="0" normalizeH="0" noProof="0" dirty="0">
                <a:ln>
                  <a:noFill/>
                </a:ln>
                <a:solidFill>
                  <a:schemeClr val="tx1"/>
                </a:solidFill>
                <a:effectLst/>
                <a:uLnTx/>
                <a:uFillTx/>
                <a:latin typeface="+mn-lt"/>
                <a:ea typeface="+mn-ea"/>
                <a:cs typeface="+mn-cs"/>
              </a:rPr>
              <a:t> Name: Design Thinking II</a:t>
            </a:r>
            <a:endParaRPr kumimoji="0" lang="en-US" sz="2000" b="0" i="0" u="none" strike="noStrike" kern="1200" cap="none" spc="0" normalizeH="0" baseline="0" noProof="0" dirty="0">
              <a:ln>
                <a:noFill/>
              </a:ln>
              <a:solidFill>
                <a:schemeClr val="tx1"/>
              </a:solidFill>
              <a:effectLst/>
              <a:uLnTx/>
              <a:uFillTx/>
              <a:latin typeface="+mn-lt"/>
              <a:ea typeface="+mn-ea"/>
              <a:cs typeface="+mn-cs"/>
            </a:endParaRPr>
          </a:p>
        </p:txBody>
      </p:sp>
      <p:sp>
        <p:nvSpPr>
          <p:cNvPr id="15" name="Subtitle 2"/>
          <p:cNvSpPr txBox="1">
            <a:spLocks/>
          </p:cNvSpPr>
          <p:nvPr/>
        </p:nvSpPr>
        <p:spPr>
          <a:xfrm>
            <a:off x="152400" y="4876800"/>
            <a:ext cx="4191000" cy="838200"/>
          </a:xfrm>
          <a:prstGeom prst="rect">
            <a:avLst/>
          </a:prstGeom>
          <a:ln>
            <a:solidFill>
              <a:srgbClr val="FF0000"/>
            </a:solidFill>
          </a:ln>
        </p:spPr>
        <p:style>
          <a:lnRef idx="2">
            <a:schemeClr val="accent5"/>
          </a:lnRef>
          <a:fillRef idx="1">
            <a:schemeClr val="lt1"/>
          </a:fillRef>
          <a:effectRef idx="0">
            <a:schemeClr val="accent5"/>
          </a:effectRef>
          <a:fontRef idx="minor">
            <a:schemeClr val="dk1"/>
          </a:fontRef>
        </p:style>
        <p:txBody>
          <a:bodyPr vert="horz" lIns="91440" tIns="45720" rIns="91440" bIns="45720" rtlCol="0">
            <a:normAutofit/>
          </a:body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2000" b="0" i="0" u="none" strike="noStrike" kern="1200" cap="none" spc="0" normalizeH="0" baseline="0" noProof="0" dirty="0">
                <a:ln>
                  <a:noFill/>
                </a:ln>
                <a:solidFill>
                  <a:schemeClr val="tx1"/>
                </a:solidFill>
                <a:effectLst/>
                <a:uLnTx/>
                <a:uFillTx/>
                <a:latin typeface="+mn-lt"/>
                <a:ea typeface="+mn-ea"/>
                <a:cs typeface="+mn-cs"/>
              </a:rPr>
              <a:t>Course</a:t>
            </a:r>
            <a:r>
              <a:rPr kumimoji="0" lang="en-US" sz="2000" b="0" i="0" u="none" strike="noStrike" kern="1200" cap="none" spc="0" normalizeH="0" noProof="0" dirty="0">
                <a:ln>
                  <a:noFill/>
                </a:ln>
                <a:solidFill>
                  <a:schemeClr val="tx1"/>
                </a:solidFill>
                <a:effectLst/>
                <a:uLnTx/>
                <a:uFillTx/>
                <a:latin typeface="+mn-lt"/>
                <a:ea typeface="+mn-ea"/>
                <a:cs typeface="+mn-cs"/>
              </a:rPr>
              <a:t> Details:</a:t>
            </a:r>
            <a:br>
              <a:rPr kumimoji="0" lang="en-US" sz="2000" b="0" i="0" u="none" strike="noStrike" kern="1200" cap="none" spc="0" normalizeH="0" noProof="0" dirty="0">
                <a:ln>
                  <a:noFill/>
                </a:ln>
                <a:solidFill>
                  <a:schemeClr val="tx1"/>
                </a:solidFill>
                <a:effectLst/>
                <a:uLnTx/>
                <a:uFillTx/>
                <a:latin typeface="+mn-lt"/>
                <a:ea typeface="+mn-ea"/>
                <a:cs typeface="+mn-cs"/>
              </a:rPr>
            </a:br>
            <a:r>
              <a:rPr kumimoji="0" lang="en-US" sz="2000" b="0" i="0" u="none" strike="noStrike" kern="1200" cap="none" spc="0" normalizeH="0" noProof="0" dirty="0">
                <a:ln>
                  <a:noFill/>
                </a:ln>
                <a:solidFill>
                  <a:schemeClr val="tx1"/>
                </a:solidFill>
                <a:effectLst/>
                <a:uLnTx/>
                <a:uFillTx/>
                <a:latin typeface="+mn-lt"/>
                <a:ea typeface="+mn-ea"/>
                <a:cs typeface="+mn-cs"/>
              </a:rPr>
              <a:t>B Tech 5</a:t>
            </a:r>
            <a:r>
              <a:rPr kumimoji="0" lang="en-US" sz="2000" b="0" i="0" u="none" strike="noStrike" kern="1200" cap="none" spc="0" normalizeH="0" baseline="30000" noProof="0" dirty="0">
                <a:ln>
                  <a:noFill/>
                </a:ln>
                <a:solidFill>
                  <a:schemeClr val="tx1"/>
                </a:solidFill>
                <a:effectLst/>
                <a:uLnTx/>
                <a:uFillTx/>
                <a:latin typeface="+mn-lt"/>
                <a:ea typeface="+mn-ea"/>
                <a:cs typeface="+mn-cs"/>
              </a:rPr>
              <a:t>th</a:t>
            </a:r>
            <a:r>
              <a:rPr kumimoji="0" lang="en-US" sz="2000" b="0" i="0" u="none" strike="noStrike" kern="1200" cap="none" spc="0" normalizeH="0" noProof="0" dirty="0">
                <a:ln>
                  <a:noFill/>
                </a:ln>
                <a:solidFill>
                  <a:schemeClr val="tx1"/>
                </a:solidFill>
                <a:effectLst/>
                <a:uLnTx/>
                <a:uFillTx/>
                <a:latin typeface="+mn-lt"/>
                <a:ea typeface="+mn-ea"/>
                <a:cs typeface="+mn-cs"/>
              </a:rPr>
              <a:t> Sem</a:t>
            </a:r>
            <a:endParaRPr kumimoji="0" lang="en-US" sz="2000" b="0" i="0" u="none" strike="noStrike" kern="1200" cap="none" spc="0" normalizeH="0" baseline="0" noProof="0" dirty="0">
              <a:ln>
                <a:noFill/>
              </a:ln>
              <a:solidFill>
                <a:schemeClr val="tx1"/>
              </a:solidFill>
              <a:effectLst/>
              <a:uLnTx/>
              <a:uFillTx/>
              <a:latin typeface="+mn-lt"/>
              <a:ea typeface="+mn-ea"/>
              <a:cs typeface="+mn-cs"/>
            </a:endParaRPr>
          </a:p>
        </p:txBody>
      </p:sp>
      <p:pic>
        <p:nvPicPr>
          <p:cNvPr id="18" name="Picture 1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
        <p:nvSpPr>
          <p:cNvPr id="20" name="Title 1"/>
          <p:cNvSpPr txBox="1">
            <a:spLocks/>
          </p:cNvSpPr>
          <p:nvPr/>
        </p:nvSpPr>
        <p:spPr>
          <a:xfrm>
            <a:off x="1447800" y="0"/>
            <a:ext cx="7696200" cy="909036"/>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sz="2800" dirty="0"/>
              <a:t>Noida Institute of Engineering and Technology, Greater Noida</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AA5A9-A931-D247-BE9F-2921D0F5B04D}"/>
              </a:ext>
            </a:extLst>
          </p:cNvPr>
          <p:cNvSpPr txBox="1">
            <a:spLocks/>
          </p:cNvSpPr>
          <p:nvPr/>
        </p:nvSpPr>
        <p:spPr>
          <a:xfrm>
            <a:off x="2171700" y="3"/>
            <a:ext cx="58293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algn="ctr"/>
            <a:r>
              <a:rPr lang="en-US" sz="2800" dirty="0"/>
              <a:t>Faculty</a:t>
            </a:r>
            <a:r>
              <a:rPr lang="en-US" sz="2400" dirty="0"/>
              <a:t> Profile: Workshop</a:t>
            </a:r>
          </a:p>
        </p:txBody>
      </p:sp>
      <p:graphicFrame>
        <p:nvGraphicFramePr>
          <p:cNvPr id="14" name="Table 13"/>
          <p:cNvGraphicFramePr>
            <a:graphicFrameLocks noGrp="1"/>
          </p:cNvGraphicFramePr>
          <p:nvPr>
            <p:extLst>
              <p:ext uri="{D42A27DB-BD31-4B8C-83A1-F6EECF244321}">
                <p14:modId xmlns:p14="http://schemas.microsoft.com/office/powerpoint/2010/main" val="3698344339"/>
              </p:ext>
            </p:extLst>
          </p:nvPr>
        </p:nvGraphicFramePr>
        <p:xfrm>
          <a:off x="814680" y="715539"/>
          <a:ext cx="7934178" cy="6536436"/>
        </p:xfrm>
        <a:graphic>
          <a:graphicData uri="http://schemas.openxmlformats.org/drawingml/2006/table">
            <a:tbl>
              <a:tblPr/>
              <a:tblGrid>
                <a:gridCol w="7934178">
                  <a:extLst>
                    <a:ext uri="{9D8B030D-6E8A-4147-A177-3AD203B41FA5}">
                      <a16:colId xmlns:a16="http://schemas.microsoft.com/office/drawing/2014/main" val="20000"/>
                    </a:ext>
                  </a:extLst>
                </a:gridCol>
              </a:tblGrid>
              <a:tr h="5178815">
                <a:tc>
                  <a:txBody>
                    <a:bodyPr/>
                    <a:lstStyle/>
                    <a:p>
                      <a:pPr marL="342900" lvl="0" indent="-342900" algn="just" defTabSz="914400" rtl="0" eaLnBrk="1" latinLnBrk="0" hangingPunct="1">
                        <a:lnSpc>
                          <a:spcPct val="100000"/>
                        </a:lnSpc>
                        <a:spcBef>
                          <a:spcPct val="20000"/>
                        </a:spcBef>
                        <a:spcAft>
                          <a:spcPts val="0"/>
                        </a:spcAft>
                        <a:buFont typeface="Arial" pitchFamily="34" charset="0"/>
                        <a:buChar char="•"/>
                      </a:pPr>
                      <a:r>
                        <a:rPr lang="en-GB" sz="1800" kern="1200" dirty="0">
                          <a:solidFill>
                            <a:schemeClr val="tx1"/>
                          </a:solidFill>
                          <a:latin typeface="+mn-lt"/>
                          <a:ea typeface="+mn-ea"/>
                          <a:cs typeface="+mn-cs"/>
                        </a:rPr>
                        <a:t>National Webinar  on “Covid-19 &amp; Related Technology Developed by Engineering Institutes” conducted by  Department of Applied Sciences and Humanities, Rajkiya Engineering College, Mainpuri</a:t>
                      </a:r>
                      <a:endParaRPr lang="en-US" sz="1800" kern="1200" dirty="0">
                        <a:solidFill>
                          <a:schemeClr val="tx1"/>
                        </a:solidFill>
                        <a:latin typeface="+mn-lt"/>
                        <a:ea typeface="+mn-ea"/>
                        <a:cs typeface="+mn-cs"/>
                      </a:endParaRPr>
                    </a:p>
                    <a:p>
                      <a:pPr marL="342900" lvl="0" indent="-342900" algn="just" defTabSz="914400" rtl="0" eaLnBrk="1" latinLnBrk="0" hangingPunct="1">
                        <a:lnSpc>
                          <a:spcPct val="100000"/>
                        </a:lnSpc>
                        <a:spcBef>
                          <a:spcPct val="20000"/>
                        </a:spcBef>
                        <a:spcAft>
                          <a:spcPts val="0"/>
                        </a:spcAft>
                        <a:buFont typeface="Arial" pitchFamily="34" charset="0"/>
                        <a:buChar char="•"/>
                      </a:pPr>
                      <a:r>
                        <a:rPr lang="en-GB" sz="1800" kern="1200" dirty="0">
                          <a:solidFill>
                            <a:schemeClr val="tx1"/>
                          </a:solidFill>
                          <a:latin typeface="+mn-lt"/>
                          <a:ea typeface="+mn-ea"/>
                          <a:cs typeface="+mn-cs"/>
                        </a:rPr>
                        <a:t>Attended 3-days National workshop on “NAAC Assessment and Accrediation: A Step by Step Process at ChadalawadaRamanamma Engineering College, Tirupathi-517506, Andhra Pradesh.</a:t>
                      </a:r>
                      <a:endParaRPr lang="en-US" sz="1800" kern="1200" dirty="0">
                        <a:solidFill>
                          <a:schemeClr val="tx1"/>
                        </a:solidFill>
                        <a:latin typeface="+mn-lt"/>
                        <a:ea typeface="+mn-ea"/>
                        <a:cs typeface="+mn-cs"/>
                      </a:endParaRPr>
                    </a:p>
                    <a:p>
                      <a:pPr marL="342900" lvl="0" indent="-342900" algn="just" defTabSz="914400" rtl="0" eaLnBrk="1" latinLnBrk="0" hangingPunct="1">
                        <a:lnSpc>
                          <a:spcPct val="100000"/>
                        </a:lnSpc>
                        <a:spcBef>
                          <a:spcPct val="20000"/>
                        </a:spcBef>
                        <a:spcAft>
                          <a:spcPts val="0"/>
                        </a:spcAft>
                        <a:buFont typeface="Arial" pitchFamily="34" charset="0"/>
                        <a:buChar char="•"/>
                      </a:pPr>
                      <a:r>
                        <a:rPr lang="en-GB" sz="1800" kern="1200" dirty="0">
                          <a:solidFill>
                            <a:schemeClr val="tx1"/>
                          </a:solidFill>
                          <a:latin typeface="+mn-lt"/>
                          <a:ea typeface="+mn-ea"/>
                          <a:cs typeface="+mn-cs"/>
                        </a:rPr>
                        <a:t>Attended Workshop on startup opportunity for youth in 2021, to make India Atmanirbhar  held at Galgotias Engineering College, Greater Noida.</a:t>
                      </a:r>
                      <a:endParaRPr lang="en-US" sz="1800" kern="1200" dirty="0">
                        <a:solidFill>
                          <a:schemeClr val="tx1"/>
                        </a:solidFill>
                        <a:latin typeface="+mn-lt"/>
                        <a:ea typeface="+mn-ea"/>
                        <a:cs typeface="+mn-cs"/>
                      </a:endParaRPr>
                    </a:p>
                    <a:p>
                      <a:pPr marL="342900" lvl="0" indent="-342900" algn="just" defTabSz="914400" rtl="0" eaLnBrk="1" latinLnBrk="0" hangingPunct="1">
                        <a:lnSpc>
                          <a:spcPct val="100000"/>
                        </a:lnSpc>
                        <a:spcBef>
                          <a:spcPct val="20000"/>
                        </a:spcBef>
                        <a:spcAft>
                          <a:spcPts val="0"/>
                        </a:spcAft>
                        <a:buFont typeface="Arial" pitchFamily="34" charset="0"/>
                        <a:buChar char="•"/>
                      </a:pPr>
                      <a:r>
                        <a:rPr lang="en-GB" sz="1800" kern="1200" dirty="0">
                          <a:solidFill>
                            <a:schemeClr val="tx1"/>
                          </a:solidFill>
                          <a:latin typeface="+mn-lt"/>
                          <a:ea typeface="+mn-ea"/>
                          <a:cs typeface="+mn-cs"/>
                        </a:rPr>
                        <a:t>Attended workshop on National Innovation and Startup policy: Role of technical Institution in Technological Innovation &amp; IPR creation in Nation Building held at Galgotias Engineering College, Greater Noida.</a:t>
                      </a:r>
                      <a:endParaRPr lang="en-US" sz="1800" kern="1200" dirty="0">
                        <a:solidFill>
                          <a:schemeClr val="tx1"/>
                        </a:solidFill>
                        <a:latin typeface="+mn-lt"/>
                        <a:ea typeface="+mn-ea"/>
                        <a:cs typeface="+mn-cs"/>
                      </a:endParaRPr>
                    </a:p>
                    <a:p>
                      <a:pPr marL="342900" lvl="0" indent="-342900" algn="just" defTabSz="914400" rtl="0" eaLnBrk="1" latinLnBrk="0" hangingPunct="1">
                        <a:lnSpc>
                          <a:spcPct val="100000"/>
                        </a:lnSpc>
                        <a:spcBef>
                          <a:spcPct val="20000"/>
                        </a:spcBef>
                        <a:spcAft>
                          <a:spcPts val="0"/>
                        </a:spcAft>
                        <a:buFont typeface="Arial" pitchFamily="34" charset="0"/>
                        <a:buChar char="•"/>
                      </a:pPr>
                      <a:r>
                        <a:rPr lang="en-GB" sz="1800" kern="1200" dirty="0">
                          <a:solidFill>
                            <a:schemeClr val="tx1"/>
                          </a:solidFill>
                          <a:latin typeface="+mn-lt"/>
                          <a:ea typeface="+mn-ea"/>
                          <a:cs typeface="+mn-cs"/>
                        </a:rPr>
                        <a:t>Attended e-lecture on Pedagogical view of developing 21st-century problem solving and programming skills in budding IT professionals organized by Dr.  A.P.J Abdul Kalam Technical University, Lucknow, U.P.</a:t>
                      </a:r>
                      <a:endParaRPr lang="en-US" sz="1800" kern="1200" dirty="0">
                        <a:solidFill>
                          <a:schemeClr val="tx1"/>
                        </a:solidFill>
                        <a:latin typeface="+mn-lt"/>
                        <a:ea typeface="+mn-ea"/>
                        <a:cs typeface="+mn-cs"/>
                      </a:endParaRPr>
                    </a:p>
                    <a:p>
                      <a:pPr marL="342900" lvl="0" indent="-342900" algn="just" defTabSz="914400" rtl="0" eaLnBrk="1" latinLnBrk="0" hangingPunct="1">
                        <a:lnSpc>
                          <a:spcPct val="100000"/>
                        </a:lnSpc>
                        <a:spcBef>
                          <a:spcPct val="20000"/>
                        </a:spcBef>
                        <a:spcAft>
                          <a:spcPts val="0"/>
                        </a:spcAft>
                        <a:buFont typeface="Arial" pitchFamily="34" charset="0"/>
                        <a:buChar char="•"/>
                      </a:pPr>
                      <a:r>
                        <a:rPr lang="en-GB" sz="1800" kern="1200" dirty="0">
                          <a:solidFill>
                            <a:schemeClr val="tx1"/>
                          </a:solidFill>
                          <a:latin typeface="+mn-lt"/>
                          <a:ea typeface="+mn-ea"/>
                          <a:cs typeface="+mn-cs"/>
                        </a:rPr>
                        <a:t>Two days’ workshop on “Computational Nanotechnology and Nano electronics” organised by Dept. of Electrical Engineering, SOE, GBU, Gr. Noida.</a:t>
                      </a:r>
                      <a:endParaRPr lang="en-US" sz="1800" kern="1200" dirty="0">
                        <a:solidFill>
                          <a:schemeClr val="tx1"/>
                        </a:solidFill>
                        <a:latin typeface="+mn-lt"/>
                        <a:ea typeface="+mn-ea"/>
                        <a:cs typeface="+mn-cs"/>
                      </a:endParaRPr>
                    </a:p>
                    <a:p>
                      <a:pPr marL="342900" lvl="0" indent="-342900" algn="just" defTabSz="914400" rtl="0" eaLnBrk="1" latinLnBrk="0" hangingPunct="1">
                        <a:lnSpc>
                          <a:spcPct val="100000"/>
                        </a:lnSpc>
                        <a:spcBef>
                          <a:spcPct val="20000"/>
                        </a:spcBef>
                        <a:spcAft>
                          <a:spcPts val="0"/>
                        </a:spcAft>
                        <a:buFont typeface="Arial" pitchFamily="34" charset="0"/>
                        <a:buChar char="•"/>
                      </a:pPr>
                      <a:r>
                        <a:rPr lang="en-GB" sz="1800" kern="1200" dirty="0">
                          <a:solidFill>
                            <a:schemeClr val="tx1"/>
                          </a:solidFill>
                          <a:latin typeface="+mn-lt"/>
                          <a:ea typeface="+mn-ea"/>
                          <a:cs typeface="+mn-cs"/>
                        </a:rPr>
                        <a:t>National Workshop on Optimization Techniques for Solving Multidisciplinary Research Problems in Engineering Sciences(OTSMRPES-2014).</a:t>
                      </a:r>
                      <a:endParaRPr lang="en-US" sz="1800" kern="1200" dirty="0">
                        <a:solidFill>
                          <a:schemeClr val="tx1"/>
                        </a:solidFill>
                        <a:latin typeface="+mn-lt"/>
                        <a:ea typeface="+mn-ea"/>
                        <a:cs typeface="+mn-cs"/>
                      </a:endParaRPr>
                    </a:p>
                    <a:p>
                      <a:pPr marL="342900" lvl="0" indent="-342900" algn="just" defTabSz="914400" rtl="0" eaLnBrk="1" latinLnBrk="0" hangingPunct="1">
                        <a:lnSpc>
                          <a:spcPct val="100000"/>
                        </a:lnSpc>
                        <a:spcBef>
                          <a:spcPct val="20000"/>
                        </a:spcBef>
                        <a:spcAft>
                          <a:spcPts val="0"/>
                        </a:spcAft>
                        <a:buFont typeface="Arial" pitchFamily="34" charset="0"/>
                        <a:buChar char="•"/>
                      </a:pPr>
                      <a:r>
                        <a:rPr lang="en-GB" sz="1800" kern="1200" dirty="0">
                          <a:solidFill>
                            <a:schemeClr val="tx1"/>
                          </a:solidFill>
                          <a:latin typeface="+mn-lt"/>
                          <a:ea typeface="+mn-ea"/>
                          <a:cs typeface="+mn-cs"/>
                        </a:rPr>
                        <a:t>One day workshop on Linux from DUCAT.</a:t>
                      </a:r>
                      <a:endParaRPr lang="en-US" sz="1800" kern="1200" dirty="0">
                        <a:solidFill>
                          <a:schemeClr val="tx1"/>
                        </a:solidFill>
                        <a:latin typeface="+mn-lt"/>
                        <a:ea typeface="+mn-ea"/>
                        <a:cs typeface="+mn-cs"/>
                      </a:endParaRPr>
                    </a:p>
                    <a:p>
                      <a:pPr marL="342900" lvl="0" indent="-342900" algn="just" defTabSz="914400" rtl="0" eaLnBrk="1" latinLnBrk="0" hangingPunct="1">
                        <a:lnSpc>
                          <a:spcPct val="100000"/>
                        </a:lnSpc>
                        <a:spcBef>
                          <a:spcPct val="20000"/>
                        </a:spcBef>
                        <a:spcAft>
                          <a:spcPts val="0"/>
                        </a:spcAft>
                        <a:buFont typeface="Arial" pitchFamily="34" charset="0"/>
                        <a:buChar char="•"/>
                      </a:pPr>
                      <a:r>
                        <a:rPr lang="en-GB" sz="1800" kern="1200" dirty="0">
                          <a:solidFill>
                            <a:schemeClr val="tx1"/>
                          </a:solidFill>
                          <a:latin typeface="+mn-lt"/>
                          <a:ea typeface="+mn-ea"/>
                          <a:cs typeface="+mn-cs"/>
                        </a:rPr>
                        <a:t>One day workshop on PHP from DUCAT.</a:t>
                      </a:r>
                    </a:p>
                    <a:p>
                      <a:pPr marL="342900" marR="0" lvl="0" indent="-342900" algn="just" defTabSz="914400" rtl="0" eaLnBrk="1" fontAlgn="auto" latinLnBrk="0" hangingPunct="1">
                        <a:lnSpc>
                          <a:spcPct val="100000"/>
                        </a:lnSpc>
                        <a:spcBef>
                          <a:spcPct val="20000"/>
                        </a:spcBef>
                        <a:spcAft>
                          <a:spcPts val="0"/>
                        </a:spcAft>
                        <a:buClrTx/>
                        <a:buSzTx/>
                        <a:buFont typeface="Arial" pitchFamily="34" charset="0"/>
                        <a:buChar char="•"/>
                        <a:tabLst/>
                        <a:defRPr/>
                      </a:pPr>
                      <a:r>
                        <a:rPr lang="en-GB" altLang="zh-CN" sz="1800" kern="1200" dirty="0">
                          <a:solidFill>
                            <a:schemeClr val="tx1"/>
                          </a:solidFill>
                          <a:latin typeface="+mn-lt"/>
                          <a:ea typeface="+mn-ea"/>
                          <a:cs typeface="+mn-cs"/>
                        </a:rPr>
                        <a:t>Workshop on MATLAB from I.T.S Engineering College.</a:t>
                      </a:r>
                      <a:r>
                        <a:rPr lang="en-US" altLang="zh-CN" sz="1800" kern="1200" dirty="0">
                          <a:solidFill>
                            <a:schemeClr val="tx1"/>
                          </a:solidFill>
                          <a:latin typeface="+mn-lt"/>
                          <a:ea typeface="+mn-ea"/>
                          <a:cs typeface="+mn-cs"/>
                        </a:rPr>
                        <a:t> </a:t>
                      </a:r>
                    </a:p>
                    <a:p>
                      <a:pPr marL="342900" lvl="0" indent="-342900" algn="just">
                        <a:lnSpc>
                          <a:spcPct val="100000"/>
                        </a:lnSpc>
                        <a:spcAft>
                          <a:spcPts val="0"/>
                        </a:spcAft>
                        <a:buFont typeface="Symbol"/>
                        <a:buChar char=""/>
                      </a:pPr>
                      <a:endParaRPr lang="en-US" sz="1800" kern="50" spc="-30" dirty="0">
                        <a:solidFill>
                          <a:srgbClr val="3F3A38"/>
                        </a:solidFill>
                        <a:latin typeface="Arial"/>
                        <a:ea typeface="SimSun"/>
                        <a:cs typeface="Mangal"/>
                      </a:endParaRPr>
                    </a:p>
                  </a:txBody>
                  <a:tcPr marL="0" marR="0" marT="3810" marB="3810">
                    <a:lnL>
                      <a:noFill/>
                    </a:lnL>
                    <a:lnR>
                      <a:noFill/>
                    </a:lnR>
                    <a:lnT>
                      <a:noFill/>
                    </a:lnT>
                    <a:lnB>
                      <a:noFill/>
                    </a:lnB>
                  </a:tcPr>
                </a:tc>
                <a:extLst>
                  <a:ext uri="{0D108BD9-81ED-4DB2-BD59-A6C34878D82A}">
                    <a16:rowId xmlns:a16="http://schemas.microsoft.com/office/drawing/2014/main" val="10000"/>
                  </a:ext>
                </a:extLst>
              </a:tr>
            </a:tbl>
          </a:graphicData>
        </a:graphic>
      </p:graphicFrame>
      <p:sp>
        <p:nvSpPr>
          <p:cNvPr id="4" name="Date Placeholder 8"/>
          <p:cNvSpPr>
            <a:spLocks noGrp="1"/>
          </p:cNvSpPr>
          <p:nvPr>
            <p:ph type="dt" sz="half" idx="10"/>
          </p:nvPr>
        </p:nvSpPr>
        <p:spPr>
          <a:xfrm>
            <a:off x="428596" y="6492875"/>
            <a:ext cx="2133600" cy="365125"/>
          </a:xfrm>
        </p:spPr>
        <p:txBody>
          <a:bodyPr/>
          <a:lstStyle/>
          <a:p>
            <a:fld id="{0CBA720D-D54A-4D1F-B838-C634D4CD67C2}" type="datetime1">
              <a:rPr lang="en-US" smtClean="0"/>
              <a:t>7/31/2024</a:t>
            </a:fld>
            <a:endParaRPr lang="en-US" dirty="0"/>
          </a:p>
        </p:txBody>
      </p:sp>
      <p:sp>
        <p:nvSpPr>
          <p:cNvPr id="5" name="Footer Placeholder 4">
            <a:extLst>
              <a:ext uri="{FF2B5EF4-FFF2-40B4-BE49-F238E27FC236}">
                <a16:creationId xmlns:a16="http://schemas.microsoft.com/office/drawing/2014/main" id="{F60777EF-AB41-44CD-AA5B-D3265C73A511}"/>
              </a:ext>
            </a:extLst>
          </p:cNvPr>
          <p:cNvSpPr>
            <a:spLocks noGrp="1"/>
          </p:cNvSpPr>
          <p:nvPr>
            <p:ph type="ftr" sz="quarter" idx="11"/>
          </p:nvPr>
        </p:nvSpPr>
        <p:spPr>
          <a:xfrm>
            <a:off x="2514600" y="6356350"/>
            <a:ext cx="5029200" cy="501650"/>
          </a:xfrm>
        </p:spPr>
        <p:txBody>
          <a:bodyPr anchor="ctr"/>
          <a:lstStyle/>
          <a:p>
            <a:r>
              <a:rPr lang="en-US"/>
              <a:t>Dr. Rashmi Mishra                           Unit-I</a:t>
            </a:r>
            <a:endParaRPr lang="en-US" dirty="0"/>
          </a:p>
        </p:txBody>
      </p:sp>
      <p:sp>
        <p:nvSpPr>
          <p:cNvPr id="6" name="Slide Number Placeholder 9"/>
          <p:cNvSpPr>
            <a:spLocks noGrp="1"/>
          </p:cNvSpPr>
          <p:nvPr>
            <p:ph type="sldNum" sz="quarter" idx="12"/>
          </p:nvPr>
        </p:nvSpPr>
        <p:spPr>
          <a:xfrm>
            <a:off x="6553200" y="6356350"/>
            <a:ext cx="2133600" cy="365125"/>
          </a:xfrm>
        </p:spPr>
        <p:txBody>
          <a:bodyPr/>
          <a:lstStyle/>
          <a:p>
            <a:fld id="{B6F15528-21DE-4FAA-801E-634DDDAF4B2B}" type="slidenum">
              <a:rPr lang="en-US" smtClean="0"/>
              <a:pPr/>
              <a:t>10</a:t>
            </a:fld>
            <a:endParaRPr lang="en-US"/>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rmAutofit/>
          </a:bodyPr>
          <a:lstStyle/>
          <a:p>
            <a:r>
              <a:rPr lang="en-IN" sz="1800" dirty="0"/>
              <a:t>Discuss practical application of design thinking tools and concepts. </a:t>
            </a:r>
          </a:p>
          <a:p>
            <a:r>
              <a:rPr lang="en-IN" sz="1800" dirty="0"/>
              <a:t>Explain case study on McDonald’s Milkshake. </a:t>
            </a:r>
          </a:p>
          <a:p>
            <a:r>
              <a:rPr lang="en-IN" sz="1800" dirty="0"/>
              <a:t>Illustrate Amazon India’s Rural Ecommerce. </a:t>
            </a:r>
          </a:p>
          <a:p>
            <a:r>
              <a:rPr lang="en-IN" sz="1800" dirty="0"/>
              <a:t>Summarize case study on Gillette. </a:t>
            </a:r>
          </a:p>
          <a:p>
            <a:r>
              <a:rPr lang="en-IN" sz="1800" dirty="0"/>
              <a:t>What does it mean working on 1- hour Design problem. </a:t>
            </a:r>
          </a:p>
          <a:p>
            <a:r>
              <a:rPr lang="en-IN" sz="1800" dirty="0"/>
              <a:t>How we can apply RCA. </a:t>
            </a:r>
          </a:p>
          <a:p>
            <a:r>
              <a:rPr lang="en-IN" sz="1800" dirty="0"/>
              <a:t>Brainstorm on innovative solutions. </a:t>
            </a:r>
          </a:p>
          <a:p>
            <a:endParaRPr lang="en-US" sz="1800" dirty="0"/>
          </a:p>
        </p:txBody>
      </p:sp>
      <p:sp>
        <p:nvSpPr>
          <p:cNvPr id="4" name="Date Placeholder 3"/>
          <p:cNvSpPr>
            <a:spLocks noGrp="1"/>
          </p:cNvSpPr>
          <p:nvPr>
            <p:ph type="dt" sz="half" idx="10"/>
          </p:nvPr>
        </p:nvSpPr>
        <p:spPr/>
        <p:txBody>
          <a:bodyPr/>
          <a:lstStyle/>
          <a:p>
            <a:fld id="{11274DE2-4B22-436A-8ABF-500A8C9DD0C2}" type="datetime1">
              <a:rPr lang="en-US" smtClean="0"/>
              <a:t>7/31/2024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100</a:t>
            </a:fld>
            <a:endParaRPr lang="en-US"/>
          </a:p>
        </p:txBody>
      </p:sp>
      <p:sp>
        <p:nvSpPr>
          <p:cNvPr id="7" name="Title 1"/>
          <p:cNvSpPr txBox="1">
            <a:spLocks/>
          </p:cNvSpPr>
          <p:nvPr/>
        </p:nvSpPr>
        <p:spPr>
          <a:xfrm>
            <a:off x="1371600" y="0"/>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a:ln>
                  <a:noFill/>
                </a:ln>
                <a:solidFill>
                  <a:schemeClr val="dk1"/>
                </a:solidFill>
                <a:effectLst/>
                <a:uLnTx/>
                <a:uFillTx/>
                <a:latin typeface="+mn-lt"/>
                <a:ea typeface="+mn-ea"/>
                <a:cs typeface="+mn-cs"/>
              </a:rPr>
              <a:t>Weekly</a:t>
            </a:r>
            <a:r>
              <a:rPr kumimoji="0" lang="en-US" sz="2400" b="0" i="0" u="none" strike="noStrike" kern="1200" cap="none" spc="0" normalizeH="0" noProof="0" dirty="0">
                <a:ln>
                  <a:noFill/>
                </a:ln>
                <a:solidFill>
                  <a:schemeClr val="dk1"/>
                </a:solidFill>
                <a:effectLst/>
                <a:uLnTx/>
                <a:uFillTx/>
                <a:latin typeface="+mn-lt"/>
                <a:ea typeface="+mn-ea"/>
                <a:cs typeface="+mn-cs"/>
              </a:rPr>
              <a:t> Assignment</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sp>
        <p:nvSpPr>
          <p:cNvPr id="8" name="Footer Placeholder 4">
            <a:extLst>
              <a:ext uri="{FF2B5EF4-FFF2-40B4-BE49-F238E27FC236}">
                <a16:creationId xmlns:a16="http://schemas.microsoft.com/office/drawing/2014/main" id="{E1540E69-7947-EABE-D1A5-2C7872904C4F}"/>
              </a:ext>
            </a:extLst>
          </p:cNvPr>
          <p:cNvSpPr>
            <a:spLocks noGrp="1"/>
          </p:cNvSpPr>
          <p:nvPr>
            <p:ph type="ftr" sz="quarter" idx="11"/>
          </p:nvPr>
        </p:nvSpPr>
        <p:spPr>
          <a:xfrm>
            <a:off x="2514600" y="6356350"/>
            <a:ext cx="5029200" cy="365125"/>
          </a:xfrm>
        </p:spPr>
        <p:txBody>
          <a:bodyPr/>
          <a:lstStyle/>
          <a:p>
            <a:r>
              <a:rPr lang="en-US"/>
              <a:t>Dr. Rashmi Mishra                           Unit-I</a:t>
            </a:r>
            <a:endParaRPr lang="en-US" dirty="0"/>
          </a:p>
        </p:txBody>
      </p:sp>
      <p:pic>
        <p:nvPicPr>
          <p:cNvPr id="10" name="Picture 9"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372646850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rmAutofit/>
          </a:bodyPr>
          <a:lstStyle/>
          <a:p>
            <a:pPr marL="0" indent="0">
              <a:buNone/>
            </a:pPr>
            <a:r>
              <a:rPr lang="en-US" sz="2000" dirty="0" err="1"/>
              <a:t>Youtube</a:t>
            </a:r>
            <a:r>
              <a:rPr lang="en-US" sz="2000" dirty="0"/>
              <a:t>/other  Video Links</a:t>
            </a:r>
          </a:p>
          <a:p>
            <a:r>
              <a:rPr lang="en-US" sz="2000" dirty="0">
                <a:hlinkClick r:id="rId2"/>
              </a:rPr>
              <a:t>https://nptel.ac.in/courses/110106124</a:t>
            </a:r>
            <a:endParaRPr lang="en-US" sz="2000" dirty="0"/>
          </a:p>
          <a:p>
            <a:r>
              <a:rPr lang="en-US" sz="2000" dirty="0">
                <a:hlinkClick r:id="rId3"/>
              </a:rPr>
              <a:t>https://designthinking.ideo.com/</a:t>
            </a:r>
            <a:endParaRPr lang="en-US" sz="2000" dirty="0"/>
          </a:p>
          <a:p>
            <a:r>
              <a:rPr lang="en-US" sz="2000" dirty="0">
                <a:hlinkClick r:id="rId4"/>
              </a:rPr>
              <a:t>https://www.rca.ac.uk/study/programme-finder/design-thinking-innovation-collaboration-design-museum/</a:t>
            </a:r>
            <a:endParaRPr lang="en-US" sz="2000" dirty="0"/>
          </a:p>
          <a:p>
            <a:r>
              <a:rPr lang="en-US" sz="2000" dirty="0">
                <a:hlinkClick r:id="rId5"/>
              </a:rPr>
              <a:t>https://www.designkit.org/methods/frame-your-design-challenge</a:t>
            </a:r>
            <a:endParaRPr lang="en-US" sz="2000" dirty="0"/>
          </a:p>
          <a:p>
            <a:r>
              <a:rPr lang="en-US" sz="2000" dirty="0">
                <a:hlinkClick r:id="rId6"/>
              </a:rPr>
              <a:t>https://uxplanet.org/design-principles-root-of-the-problem-3389991c9e50#:~:text=Root%20cause%20analysis%20(RCA)%20is,causes%20of%20faults%20or%20problems%E2%80%A6&amp;text=RCA%20allows%20us%20to%20understand,that%20caused%20the%20whole%20mess</a:t>
            </a:r>
            <a:r>
              <a:rPr lang="en-US" sz="2000" dirty="0"/>
              <a:t>.</a:t>
            </a:r>
          </a:p>
          <a:p>
            <a:endParaRPr lang="en-US" sz="2000" dirty="0"/>
          </a:p>
          <a:p>
            <a:endParaRPr lang="en-US" sz="2000" dirty="0"/>
          </a:p>
        </p:txBody>
      </p:sp>
      <p:sp>
        <p:nvSpPr>
          <p:cNvPr id="4" name="Date Placeholder 3"/>
          <p:cNvSpPr>
            <a:spLocks noGrp="1"/>
          </p:cNvSpPr>
          <p:nvPr>
            <p:ph type="dt" sz="half" idx="10"/>
          </p:nvPr>
        </p:nvSpPr>
        <p:spPr/>
        <p:txBody>
          <a:bodyPr/>
          <a:lstStyle/>
          <a:p>
            <a:fld id="{3F3B60FF-7581-45B3-A635-48FD24EC38D8}" type="datetime1">
              <a:rPr lang="en-US" smtClean="0"/>
              <a:t>7/31/2024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101</a:t>
            </a:fld>
            <a:endParaRPr lang="en-US"/>
          </a:p>
        </p:txBody>
      </p:sp>
      <p:sp>
        <p:nvSpPr>
          <p:cNvPr id="7" name="Title 1"/>
          <p:cNvSpPr txBox="1">
            <a:spLocks/>
          </p:cNvSpPr>
          <p:nvPr/>
        </p:nvSpPr>
        <p:spPr>
          <a:xfrm>
            <a:off x="1371600" y="0"/>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a:ln>
                  <a:noFill/>
                </a:ln>
                <a:solidFill>
                  <a:schemeClr val="dk1"/>
                </a:solidFill>
                <a:effectLst/>
                <a:uLnTx/>
                <a:uFillTx/>
                <a:latin typeface="+mn-lt"/>
                <a:ea typeface="+mn-ea"/>
                <a:cs typeface="+mn-cs"/>
              </a:rPr>
              <a:t>Faculty Video</a:t>
            </a:r>
            <a:r>
              <a:rPr kumimoji="0" lang="en-US" sz="2400" b="0" i="0" u="none" strike="noStrike" kern="1200" cap="none" spc="0" normalizeH="0" noProof="0" dirty="0">
                <a:ln>
                  <a:noFill/>
                </a:ln>
                <a:solidFill>
                  <a:schemeClr val="dk1"/>
                </a:solidFill>
                <a:effectLst/>
                <a:uLnTx/>
                <a:uFillTx/>
                <a:latin typeface="+mn-lt"/>
                <a:ea typeface="+mn-ea"/>
                <a:cs typeface="+mn-cs"/>
              </a:rPr>
              <a:t> Links, </a:t>
            </a:r>
            <a:r>
              <a:rPr kumimoji="0" lang="en-US" sz="2400" b="0" i="0" u="none" strike="noStrike" kern="1200" cap="none" spc="0" normalizeH="0" noProof="0" dirty="0" err="1">
                <a:ln>
                  <a:noFill/>
                </a:ln>
                <a:solidFill>
                  <a:schemeClr val="dk1"/>
                </a:solidFill>
                <a:effectLst/>
                <a:uLnTx/>
                <a:uFillTx/>
                <a:latin typeface="+mn-lt"/>
                <a:ea typeface="+mn-ea"/>
                <a:cs typeface="+mn-cs"/>
              </a:rPr>
              <a:t>Youtube</a:t>
            </a:r>
            <a:r>
              <a:rPr kumimoji="0" lang="en-US" sz="2400" b="0" i="0" u="none" strike="noStrike" kern="1200" cap="none" spc="0" normalizeH="0" noProof="0" dirty="0">
                <a:ln>
                  <a:noFill/>
                </a:ln>
                <a:solidFill>
                  <a:schemeClr val="dk1"/>
                </a:solidFill>
                <a:effectLst/>
                <a:uLnTx/>
                <a:uFillTx/>
                <a:latin typeface="+mn-lt"/>
                <a:ea typeface="+mn-ea"/>
                <a:cs typeface="+mn-cs"/>
              </a:rPr>
              <a:t> &amp; NPTEL Video Links and Online Courses Details  </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sp>
        <p:nvSpPr>
          <p:cNvPr id="8" name="Footer Placeholder 4">
            <a:extLst>
              <a:ext uri="{FF2B5EF4-FFF2-40B4-BE49-F238E27FC236}">
                <a16:creationId xmlns:a16="http://schemas.microsoft.com/office/drawing/2014/main" id="{D5548378-072E-8507-2696-07D530BE78DC}"/>
              </a:ext>
            </a:extLst>
          </p:cNvPr>
          <p:cNvSpPr>
            <a:spLocks noGrp="1"/>
          </p:cNvSpPr>
          <p:nvPr>
            <p:ph type="ftr" sz="quarter" idx="11"/>
          </p:nvPr>
        </p:nvSpPr>
        <p:spPr>
          <a:xfrm>
            <a:off x="2514600" y="6356350"/>
            <a:ext cx="5029200" cy="365125"/>
          </a:xfrm>
        </p:spPr>
        <p:txBody>
          <a:bodyPr/>
          <a:lstStyle/>
          <a:p>
            <a:r>
              <a:rPr lang="en-US"/>
              <a:t>Dr. Rashmi Mishra                           Unit-I</a:t>
            </a:r>
            <a:endParaRPr lang="en-US" dirty="0"/>
          </a:p>
        </p:txBody>
      </p:sp>
      <p:pic>
        <p:nvPicPr>
          <p:cNvPr id="10" name="Picture 9"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rmAutofit/>
          </a:bodyPr>
          <a:lstStyle/>
          <a:p>
            <a:pPr algn="just"/>
            <a:r>
              <a:rPr lang="en-IN" sz="1800" dirty="0"/>
              <a:t>Use the ________ tool to assess your level of  satisfaction or creative </a:t>
            </a:r>
            <a:r>
              <a:rPr lang="en-IN" sz="1800" dirty="0" err="1"/>
              <a:t>fulfillment</a:t>
            </a:r>
            <a:r>
              <a:rPr lang="en-IN" sz="1800" dirty="0"/>
              <a:t> in each area of your life.</a:t>
            </a:r>
          </a:p>
          <a:p>
            <a:pPr algn="just">
              <a:buFont typeface="+mj-lt"/>
              <a:buAutoNum type="alphaLcParenR"/>
            </a:pPr>
            <a:r>
              <a:rPr lang="en-IN" sz="1800" dirty="0"/>
              <a:t>wheel of life assessment</a:t>
            </a:r>
          </a:p>
          <a:p>
            <a:pPr algn="just">
              <a:buFont typeface="+mj-lt"/>
              <a:buAutoNum type="alphaLcParenR"/>
            </a:pPr>
            <a:r>
              <a:rPr lang="en-IN" sz="1800" dirty="0"/>
              <a:t>RCA </a:t>
            </a:r>
          </a:p>
          <a:p>
            <a:pPr algn="just">
              <a:buFont typeface="+mj-lt"/>
              <a:buAutoNum type="alphaLcParenR"/>
            </a:pPr>
            <a:r>
              <a:rPr lang="en-IN" sz="1800" dirty="0"/>
              <a:t>Brainstorming</a:t>
            </a:r>
          </a:p>
          <a:p>
            <a:pPr algn="just">
              <a:buFont typeface="+mj-lt"/>
              <a:buAutoNum type="alphaLcParenR"/>
            </a:pPr>
            <a:r>
              <a:rPr lang="en-IN" sz="1800" dirty="0"/>
              <a:t>None of the above</a:t>
            </a:r>
          </a:p>
          <a:p>
            <a:pPr algn="just"/>
            <a:r>
              <a:rPr lang="en-IN" sz="1800" dirty="0"/>
              <a:t>_________ is a method of problem solving used for identifying the root causes of faults or problems.</a:t>
            </a:r>
          </a:p>
          <a:p>
            <a:pPr algn="just">
              <a:buFont typeface="+mj-lt"/>
              <a:buAutoNum type="alphaLcParenR"/>
            </a:pPr>
            <a:r>
              <a:rPr lang="en-IN" sz="1800" dirty="0"/>
              <a:t>Root cause analysis </a:t>
            </a:r>
          </a:p>
          <a:p>
            <a:pPr algn="just">
              <a:buFont typeface="+mj-lt"/>
              <a:buAutoNum type="alphaLcParenR"/>
            </a:pPr>
            <a:r>
              <a:rPr lang="en-IN" sz="1800" dirty="0"/>
              <a:t>LD0</a:t>
            </a:r>
          </a:p>
          <a:p>
            <a:pPr algn="just">
              <a:buFont typeface="+mj-lt"/>
              <a:buAutoNum type="alphaLcParenR"/>
            </a:pPr>
            <a:r>
              <a:rPr lang="en-IN" sz="1800" dirty="0"/>
              <a:t>Golden Circle</a:t>
            </a:r>
          </a:p>
          <a:p>
            <a:pPr algn="just">
              <a:buFont typeface="+mj-lt"/>
              <a:buAutoNum type="alphaLcParenR"/>
            </a:pPr>
            <a:r>
              <a:rPr lang="en-IN" sz="1800" dirty="0"/>
              <a:t>None of the above</a:t>
            </a:r>
          </a:p>
          <a:p>
            <a:pPr algn="just"/>
            <a:endParaRPr lang="en-IN" sz="1800" dirty="0"/>
          </a:p>
          <a:p>
            <a:pPr algn="just"/>
            <a:endParaRPr lang="en-IN" sz="1800" dirty="0"/>
          </a:p>
          <a:p>
            <a:pPr algn="just"/>
            <a:endParaRPr lang="en-US" sz="1800" dirty="0"/>
          </a:p>
        </p:txBody>
      </p:sp>
      <p:sp>
        <p:nvSpPr>
          <p:cNvPr id="4" name="Date Placeholder 3"/>
          <p:cNvSpPr>
            <a:spLocks noGrp="1"/>
          </p:cNvSpPr>
          <p:nvPr>
            <p:ph type="dt" sz="half" idx="10"/>
          </p:nvPr>
        </p:nvSpPr>
        <p:spPr/>
        <p:txBody>
          <a:bodyPr/>
          <a:lstStyle/>
          <a:p>
            <a:fld id="{826D3F39-FA82-4CEE-A8B7-E8BA2E50E96A}" type="datetime1">
              <a:rPr lang="en-US" smtClean="0"/>
              <a:t>7/31/2024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Dr. Rashmi Mishra                           Unit-I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102</a:t>
            </a:fld>
            <a:endParaRPr lang="en-US"/>
          </a:p>
        </p:txBody>
      </p:sp>
      <p:sp>
        <p:nvSpPr>
          <p:cNvPr id="7" name="Title 1"/>
          <p:cNvSpPr txBox="1">
            <a:spLocks/>
          </p:cNvSpPr>
          <p:nvPr/>
        </p:nvSpPr>
        <p:spPr>
          <a:xfrm>
            <a:off x="1371600" y="0"/>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400" dirty="0"/>
              <a:t>Daily Quiz</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407200195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rmAutofit/>
          </a:bodyPr>
          <a:lstStyle/>
          <a:p>
            <a:pPr marL="0" indent="0" algn="just">
              <a:buNone/>
            </a:pPr>
            <a:r>
              <a:rPr lang="en-US" sz="1800" dirty="0">
                <a:latin typeface="Times New Roman" pitchFamily="18" charset="0"/>
                <a:cs typeface="Times New Roman" pitchFamily="18" charset="0"/>
              </a:rPr>
              <a:t>Brainstorming, </a:t>
            </a:r>
            <a:r>
              <a:rPr lang="en-IN" sz="1800" dirty="0"/>
              <a:t>Design Challenge, </a:t>
            </a:r>
            <a:r>
              <a:rPr lang="en-US" sz="1800" dirty="0"/>
              <a:t>Discovery, Empathize</a:t>
            </a:r>
          </a:p>
          <a:p>
            <a:pPr algn="just"/>
            <a:endParaRPr lang="en-US" sz="1800" dirty="0"/>
          </a:p>
          <a:p>
            <a:pPr algn="just"/>
            <a:r>
              <a:rPr lang="en-US" sz="1800" dirty="0"/>
              <a:t>_______ is a first step of Design thinking Process in IDEO approach</a:t>
            </a:r>
          </a:p>
          <a:p>
            <a:pPr marL="0" indent="0" algn="just">
              <a:buNone/>
            </a:pPr>
            <a:endParaRPr lang="en-US" sz="1800" dirty="0"/>
          </a:p>
          <a:p>
            <a:pPr algn="just"/>
            <a:r>
              <a:rPr lang="en-US" sz="1800" dirty="0"/>
              <a:t> _______ is the first step in the Design Thinking Process.</a:t>
            </a:r>
          </a:p>
          <a:p>
            <a:pPr algn="just"/>
            <a:r>
              <a:rPr lang="en-US" sz="1800" dirty="0"/>
              <a:t>_______ </a:t>
            </a:r>
            <a:r>
              <a:rPr lang="en-US" sz="1800" dirty="0">
                <a:latin typeface="Times New Roman" pitchFamily="18" charset="0"/>
                <a:cs typeface="Times New Roman" pitchFamily="18" charset="0"/>
              </a:rPr>
              <a:t>is a great way to come with a plenty of ideas that you would not be able to generate by just sitting down with a pen and paper.</a:t>
            </a:r>
          </a:p>
          <a:p>
            <a:pPr algn="just"/>
            <a:r>
              <a:rPr lang="en-IN" sz="1800" dirty="0"/>
              <a:t>_______ is a way for employers to assess how well you approach design problems and is often a good way to put your skills to the test.</a:t>
            </a:r>
            <a:endParaRPr lang="en-IN" sz="1800" cap="all" dirty="0"/>
          </a:p>
          <a:p>
            <a:pPr algn="just"/>
            <a:endParaRPr lang="en-US" sz="1800" dirty="0">
              <a:latin typeface="Times New Roman" pitchFamily="18" charset="0"/>
              <a:cs typeface="Times New Roman" pitchFamily="18" charset="0"/>
            </a:endParaRPr>
          </a:p>
          <a:p>
            <a:pPr algn="just"/>
            <a:endParaRPr lang="en-US" sz="1800" dirty="0">
              <a:latin typeface="Times New Roman" pitchFamily="18" charset="0"/>
              <a:cs typeface="Times New Roman" pitchFamily="18" charset="0"/>
            </a:endParaRPr>
          </a:p>
          <a:p>
            <a:pPr algn="just"/>
            <a:endParaRPr lang="en-US" sz="1800" dirty="0"/>
          </a:p>
          <a:p>
            <a:endParaRPr lang="en-US" sz="1800" dirty="0"/>
          </a:p>
        </p:txBody>
      </p:sp>
      <p:sp>
        <p:nvSpPr>
          <p:cNvPr id="4" name="Date Placeholder 3"/>
          <p:cNvSpPr>
            <a:spLocks noGrp="1"/>
          </p:cNvSpPr>
          <p:nvPr>
            <p:ph type="dt" sz="half" idx="10"/>
          </p:nvPr>
        </p:nvSpPr>
        <p:spPr/>
        <p:txBody>
          <a:bodyPr/>
          <a:lstStyle/>
          <a:p>
            <a:fld id="{AC06DB7A-0641-4641-B78F-1DE3C00B13C8}" type="datetime1">
              <a:rPr lang="en-US" smtClean="0"/>
              <a:t>7/31/2024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103</a:t>
            </a:fld>
            <a:endParaRPr lang="en-US"/>
          </a:p>
        </p:txBody>
      </p:sp>
      <p:sp>
        <p:nvSpPr>
          <p:cNvPr id="7" name="Title 1"/>
          <p:cNvSpPr txBox="1">
            <a:spLocks/>
          </p:cNvSpPr>
          <p:nvPr/>
        </p:nvSpPr>
        <p:spPr>
          <a:xfrm>
            <a:off x="1371600" y="1"/>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400" dirty="0"/>
              <a:t>Glossary Question</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sp>
        <p:nvSpPr>
          <p:cNvPr id="8" name="Footer Placeholder 4">
            <a:extLst>
              <a:ext uri="{FF2B5EF4-FFF2-40B4-BE49-F238E27FC236}">
                <a16:creationId xmlns:a16="http://schemas.microsoft.com/office/drawing/2014/main" id="{7ADD1DD2-C3DB-66FF-1BC9-5D69D0995F31}"/>
              </a:ext>
            </a:extLst>
          </p:cNvPr>
          <p:cNvSpPr>
            <a:spLocks noGrp="1"/>
          </p:cNvSpPr>
          <p:nvPr>
            <p:ph type="ftr" sz="quarter" idx="11"/>
          </p:nvPr>
        </p:nvSpPr>
        <p:spPr>
          <a:xfrm>
            <a:off x="2514600" y="6356350"/>
            <a:ext cx="5029200" cy="365125"/>
          </a:xfrm>
        </p:spPr>
        <p:txBody>
          <a:bodyPr/>
          <a:lstStyle/>
          <a:p>
            <a:r>
              <a:rPr lang="en-US"/>
              <a:t>Dr. Rashmi Mishra                           Unit-I</a:t>
            </a:r>
            <a:endParaRPr lang="en-US" dirty="0"/>
          </a:p>
        </p:txBody>
      </p:sp>
      <p:pic>
        <p:nvPicPr>
          <p:cNvPr id="10" name="Picture 9"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178488102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rmAutofit/>
          </a:bodyPr>
          <a:lstStyle/>
          <a:p>
            <a:r>
              <a:rPr lang="en-IN" sz="1800" dirty="0"/>
              <a:t>Discuss Design thinking &amp; Innovation. </a:t>
            </a:r>
          </a:p>
          <a:p>
            <a:r>
              <a:rPr lang="en-IN" sz="1800" dirty="0"/>
              <a:t>Define Design Thinking Mindset and Principles related to it.</a:t>
            </a:r>
          </a:p>
          <a:p>
            <a:r>
              <a:rPr lang="en-IN" sz="1800" dirty="0"/>
              <a:t>Illustrate 5-Step Process of Design Thinking.</a:t>
            </a:r>
          </a:p>
          <a:p>
            <a:r>
              <a:rPr lang="en-IN" sz="1800" dirty="0"/>
              <a:t>Summarize Design Approaches examples.</a:t>
            </a:r>
          </a:p>
          <a:p>
            <a:r>
              <a:rPr lang="en-IN" sz="1800" dirty="0"/>
              <a:t>Explain Simon Sinek’s – Start with Why.</a:t>
            </a:r>
          </a:p>
          <a:p>
            <a:r>
              <a:rPr lang="en-IN" sz="1800" dirty="0"/>
              <a:t>Elaborate the concept of The Golden Circle.</a:t>
            </a:r>
          </a:p>
          <a:p>
            <a:r>
              <a:rPr lang="en-IN" sz="1800" dirty="0"/>
              <a:t>Analyse Root cause analysis.</a:t>
            </a:r>
          </a:p>
          <a:p>
            <a:r>
              <a:rPr lang="en-IN" sz="1800" dirty="0"/>
              <a:t>Discuss “The Higher Purpose”.</a:t>
            </a:r>
          </a:p>
          <a:p>
            <a:r>
              <a:rPr lang="en-IN" sz="1800" dirty="0"/>
              <a:t>Explain LDO.</a:t>
            </a:r>
          </a:p>
          <a:p>
            <a:endParaRPr lang="en-US" sz="1800" dirty="0"/>
          </a:p>
        </p:txBody>
      </p:sp>
      <p:sp>
        <p:nvSpPr>
          <p:cNvPr id="4" name="Date Placeholder 3"/>
          <p:cNvSpPr>
            <a:spLocks noGrp="1"/>
          </p:cNvSpPr>
          <p:nvPr>
            <p:ph type="dt" sz="half" idx="10"/>
          </p:nvPr>
        </p:nvSpPr>
        <p:spPr/>
        <p:txBody>
          <a:bodyPr/>
          <a:lstStyle/>
          <a:p>
            <a:fld id="{88F16B40-33EB-4697-AB29-009D93EE9A30}" type="datetime1">
              <a:rPr lang="en-US" smtClean="0"/>
              <a:t>7/31/2024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104</a:t>
            </a:fld>
            <a:endParaRPr lang="en-US"/>
          </a:p>
        </p:txBody>
      </p:sp>
      <p:sp>
        <p:nvSpPr>
          <p:cNvPr id="7" name="Title 1"/>
          <p:cNvSpPr txBox="1">
            <a:spLocks/>
          </p:cNvSpPr>
          <p:nvPr/>
        </p:nvSpPr>
        <p:spPr>
          <a:xfrm>
            <a:off x="1371600" y="1"/>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lvl="0" algn="ctr">
              <a:spcBef>
                <a:spcPct val="0"/>
              </a:spcBef>
              <a:defRPr/>
            </a:pPr>
            <a:r>
              <a:rPr lang="en-US" sz="2400" dirty="0"/>
              <a:t>Expected Questions for University Exam </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sp>
        <p:nvSpPr>
          <p:cNvPr id="8" name="Footer Placeholder 4">
            <a:extLst>
              <a:ext uri="{FF2B5EF4-FFF2-40B4-BE49-F238E27FC236}">
                <a16:creationId xmlns:a16="http://schemas.microsoft.com/office/drawing/2014/main" id="{4D770168-CFF9-BD27-42FB-79529223C73F}"/>
              </a:ext>
            </a:extLst>
          </p:cNvPr>
          <p:cNvSpPr>
            <a:spLocks noGrp="1"/>
          </p:cNvSpPr>
          <p:nvPr>
            <p:ph type="ftr" sz="quarter" idx="11"/>
          </p:nvPr>
        </p:nvSpPr>
        <p:spPr>
          <a:xfrm>
            <a:off x="2514600" y="6356350"/>
            <a:ext cx="5029200" cy="365125"/>
          </a:xfrm>
        </p:spPr>
        <p:txBody>
          <a:bodyPr/>
          <a:lstStyle/>
          <a:p>
            <a:r>
              <a:rPr lang="en-US"/>
              <a:t>Dr. Rashmi Mishra                           Unit-I</a:t>
            </a:r>
            <a:endParaRPr lang="en-US" dirty="0"/>
          </a:p>
        </p:txBody>
      </p:sp>
      <p:pic>
        <p:nvPicPr>
          <p:cNvPr id="10" name="Picture 9"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rmAutofit/>
          </a:bodyPr>
          <a:lstStyle/>
          <a:p>
            <a:r>
              <a:rPr lang="en-IN" sz="1800" dirty="0"/>
              <a:t>Explain Visualization and it’s importance in design thinking, </a:t>
            </a:r>
          </a:p>
          <a:p>
            <a:r>
              <a:rPr lang="en-IN" sz="1800" dirty="0"/>
              <a:t>Discuss reflections on wheel of life.</a:t>
            </a:r>
          </a:p>
          <a:p>
            <a:r>
              <a:rPr lang="en-IN" sz="1800" dirty="0"/>
              <a:t>Linking it with Balancing Priorities.</a:t>
            </a:r>
          </a:p>
          <a:p>
            <a:r>
              <a:rPr lang="en-IN" sz="1800" dirty="0"/>
              <a:t>Discuss the case study of DBS Singapore and Bank of Americas’ Keep the Change Campaign. </a:t>
            </a:r>
          </a:p>
          <a:p>
            <a:r>
              <a:rPr lang="en-IN" sz="1800" dirty="0"/>
              <a:t>Memorize Litter of Light &amp; Arvind Eye Care. </a:t>
            </a:r>
          </a:p>
          <a:p>
            <a:r>
              <a:rPr lang="en-IN" sz="1800" dirty="0"/>
              <a:t>What do you understand by practical application of design thinking tools? </a:t>
            </a:r>
          </a:p>
          <a:p>
            <a:r>
              <a:rPr lang="en-IN" sz="1800" dirty="0"/>
              <a:t>Describe the case study on McDonald’s Milkshake. </a:t>
            </a:r>
          </a:p>
          <a:p>
            <a:r>
              <a:rPr lang="en-IN" sz="1800" dirty="0"/>
              <a:t>Explain the case study on Amazon India’s Rural Ecommerce  </a:t>
            </a:r>
          </a:p>
          <a:p>
            <a:r>
              <a:rPr lang="en-IN" sz="1800" dirty="0"/>
              <a:t>Discuss Gillette case study. </a:t>
            </a:r>
          </a:p>
          <a:p>
            <a:r>
              <a:rPr lang="en-IN" sz="1800" dirty="0"/>
              <a:t>Summarize working on 1- hour Design problem, </a:t>
            </a:r>
          </a:p>
          <a:p>
            <a:r>
              <a:rPr lang="en-IN" sz="1800" dirty="0"/>
              <a:t>How we can Applying RCA?</a:t>
            </a:r>
          </a:p>
          <a:p>
            <a:r>
              <a:rPr lang="en-IN" sz="1800" dirty="0"/>
              <a:t>How to Brainstorm for innovative solutions?</a:t>
            </a:r>
          </a:p>
          <a:p>
            <a:endParaRPr lang="en-US" sz="1800" dirty="0"/>
          </a:p>
        </p:txBody>
      </p:sp>
      <p:sp>
        <p:nvSpPr>
          <p:cNvPr id="4" name="Date Placeholder 3"/>
          <p:cNvSpPr>
            <a:spLocks noGrp="1"/>
          </p:cNvSpPr>
          <p:nvPr>
            <p:ph type="dt" sz="half" idx="10"/>
          </p:nvPr>
        </p:nvSpPr>
        <p:spPr/>
        <p:txBody>
          <a:bodyPr/>
          <a:lstStyle/>
          <a:p>
            <a:fld id="{92F46347-102B-48DB-9255-968B11F405F7}" type="datetime1">
              <a:rPr lang="en-US" smtClean="0"/>
              <a:t>7/31/2024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105</a:t>
            </a:fld>
            <a:endParaRPr lang="en-US"/>
          </a:p>
        </p:txBody>
      </p:sp>
      <p:sp>
        <p:nvSpPr>
          <p:cNvPr id="7" name="Title 1"/>
          <p:cNvSpPr txBox="1">
            <a:spLocks/>
          </p:cNvSpPr>
          <p:nvPr/>
        </p:nvSpPr>
        <p:spPr>
          <a:xfrm>
            <a:off x="1371600" y="1"/>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lvl="0" algn="ctr">
              <a:spcBef>
                <a:spcPct val="0"/>
              </a:spcBef>
              <a:defRPr/>
            </a:pPr>
            <a:r>
              <a:rPr lang="en-US" sz="2400" dirty="0"/>
              <a:t>Expected Questions for University Exam </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sp>
        <p:nvSpPr>
          <p:cNvPr id="8" name="Footer Placeholder 4">
            <a:extLst>
              <a:ext uri="{FF2B5EF4-FFF2-40B4-BE49-F238E27FC236}">
                <a16:creationId xmlns:a16="http://schemas.microsoft.com/office/drawing/2014/main" id="{F4161880-33A4-CD92-64AF-64C5E3CD7C53}"/>
              </a:ext>
            </a:extLst>
          </p:cNvPr>
          <p:cNvSpPr>
            <a:spLocks noGrp="1"/>
          </p:cNvSpPr>
          <p:nvPr>
            <p:ph type="ftr" sz="quarter" idx="11"/>
          </p:nvPr>
        </p:nvSpPr>
        <p:spPr>
          <a:xfrm>
            <a:off x="2514600" y="6356350"/>
            <a:ext cx="5029200" cy="365125"/>
          </a:xfrm>
        </p:spPr>
        <p:txBody>
          <a:bodyPr/>
          <a:lstStyle/>
          <a:p>
            <a:r>
              <a:rPr lang="en-US"/>
              <a:t>Dr. Rashmi Mishra                           Unit-I</a:t>
            </a:r>
            <a:endParaRPr lang="en-US" dirty="0"/>
          </a:p>
        </p:txBody>
      </p:sp>
      <p:pic>
        <p:nvPicPr>
          <p:cNvPr id="10" name="Picture 9"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387388150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rmAutofit/>
          </a:bodyPr>
          <a:lstStyle/>
          <a:p>
            <a:r>
              <a:rPr lang="en-IN" sz="1800" dirty="0"/>
              <a:t>Visualization and it’s importance in design thinking, </a:t>
            </a:r>
          </a:p>
          <a:p>
            <a:r>
              <a:rPr lang="en-IN" sz="1800" dirty="0"/>
              <a:t>Reflections on wheel of life.</a:t>
            </a:r>
          </a:p>
          <a:p>
            <a:r>
              <a:rPr lang="en-IN" sz="1800" dirty="0"/>
              <a:t>Linking it with Balancing Priorities.</a:t>
            </a:r>
          </a:p>
          <a:p>
            <a:r>
              <a:rPr lang="en-IN" sz="1800" dirty="0"/>
              <a:t>DBS Singapore and Bank of Americas’ Keep the Change Campaign. </a:t>
            </a:r>
          </a:p>
          <a:p>
            <a:r>
              <a:rPr lang="en-IN" sz="1800" dirty="0"/>
              <a:t>Litter of Light &amp; Arvind Eye Care. </a:t>
            </a:r>
          </a:p>
          <a:p>
            <a:r>
              <a:rPr lang="en-IN" sz="1800" dirty="0"/>
              <a:t>Practical application of design thinking tools.</a:t>
            </a:r>
          </a:p>
          <a:p>
            <a:r>
              <a:rPr lang="en-IN" sz="1800" dirty="0"/>
              <a:t>McDonald’s Milkshake. </a:t>
            </a:r>
          </a:p>
          <a:p>
            <a:r>
              <a:rPr lang="en-IN" sz="1800" dirty="0"/>
              <a:t>Amazon India’s Rural Ecommerce  </a:t>
            </a:r>
          </a:p>
          <a:p>
            <a:r>
              <a:rPr lang="en-IN" sz="1800" dirty="0"/>
              <a:t>Gillette. </a:t>
            </a:r>
          </a:p>
          <a:p>
            <a:r>
              <a:rPr lang="en-IN" sz="1800" dirty="0"/>
              <a:t>Working on 1- hour Design problem </a:t>
            </a:r>
          </a:p>
          <a:p>
            <a:r>
              <a:rPr lang="en-IN" sz="1800" dirty="0"/>
              <a:t>Applying RCA</a:t>
            </a:r>
          </a:p>
          <a:p>
            <a:r>
              <a:rPr lang="en-IN" sz="1800" dirty="0"/>
              <a:t>Brainstorm for innovative solutions</a:t>
            </a:r>
          </a:p>
          <a:p>
            <a:endParaRPr lang="en-US" sz="1800" dirty="0"/>
          </a:p>
        </p:txBody>
      </p:sp>
      <p:sp>
        <p:nvSpPr>
          <p:cNvPr id="4" name="Date Placeholder 3"/>
          <p:cNvSpPr>
            <a:spLocks noGrp="1"/>
          </p:cNvSpPr>
          <p:nvPr>
            <p:ph type="dt" sz="half" idx="10"/>
          </p:nvPr>
        </p:nvSpPr>
        <p:spPr/>
        <p:txBody>
          <a:bodyPr/>
          <a:lstStyle/>
          <a:p>
            <a:fld id="{128B6846-1838-4AE5-8AEB-8567AADF6F8C}" type="datetime1">
              <a:rPr lang="en-US" smtClean="0"/>
              <a:t>7/31/2024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106</a:t>
            </a:fld>
            <a:endParaRPr lang="en-US"/>
          </a:p>
        </p:txBody>
      </p:sp>
      <p:sp>
        <p:nvSpPr>
          <p:cNvPr id="7" name="Title 1"/>
          <p:cNvSpPr txBox="1">
            <a:spLocks/>
          </p:cNvSpPr>
          <p:nvPr/>
        </p:nvSpPr>
        <p:spPr>
          <a:xfrm>
            <a:off x="1371600" y="1"/>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lvl="0" algn="ctr">
              <a:spcBef>
                <a:spcPct val="0"/>
              </a:spcBef>
              <a:defRPr/>
            </a:pPr>
            <a:r>
              <a:rPr lang="en-US" sz="2400" dirty="0"/>
              <a:t>Summary</a:t>
            </a:r>
          </a:p>
        </p:txBody>
      </p:sp>
      <p:sp>
        <p:nvSpPr>
          <p:cNvPr id="8" name="Footer Placeholder 4">
            <a:extLst>
              <a:ext uri="{FF2B5EF4-FFF2-40B4-BE49-F238E27FC236}">
                <a16:creationId xmlns:a16="http://schemas.microsoft.com/office/drawing/2014/main" id="{FCF02BBA-A24A-742F-FBA1-5A7D2C3518AA}"/>
              </a:ext>
            </a:extLst>
          </p:cNvPr>
          <p:cNvSpPr>
            <a:spLocks noGrp="1"/>
          </p:cNvSpPr>
          <p:nvPr>
            <p:ph type="ftr" sz="quarter" idx="11"/>
          </p:nvPr>
        </p:nvSpPr>
        <p:spPr>
          <a:xfrm>
            <a:off x="2514600" y="6356350"/>
            <a:ext cx="5029200" cy="365125"/>
          </a:xfrm>
        </p:spPr>
        <p:txBody>
          <a:bodyPr/>
          <a:lstStyle/>
          <a:p>
            <a:r>
              <a:rPr lang="en-US"/>
              <a:t>Dr. Rashmi Mishra                           Unit-I</a:t>
            </a:r>
            <a:endParaRPr lang="en-US" dirty="0"/>
          </a:p>
        </p:txBody>
      </p:sp>
      <p:pic>
        <p:nvPicPr>
          <p:cNvPr id="10" name="Picture 9"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371873098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F0472C0D-B99B-40DD-A1D4-545323867447}" type="datetime1">
              <a:rPr lang="en-US" smtClean="0"/>
              <a:t>7/31/2024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107</a:t>
            </a:fld>
            <a:endParaRPr lang="en-US"/>
          </a:p>
        </p:txBody>
      </p:sp>
      <p:sp>
        <p:nvSpPr>
          <p:cNvPr id="7" name="Title 1"/>
          <p:cNvSpPr txBox="1">
            <a:spLocks/>
          </p:cNvSpPr>
          <p:nvPr/>
        </p:nvSpPr>
        <p:spPr>
          <a:xfrm>
            <a:off x="1371600" y="1"/>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lvl="0" algn="ctr">
              <a:spcBef>
                <a:spcPct val="0"/>
              </a:spcBef>
              <a:defRPr/>
            </a:pPr>
            <a:r>
              <a:rPr lang="en-US" sz="2400" dirty="0"/>
              <a:t>References</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sp>
        <p:nvSpPr>
          <p:cNvPr id="8" name="Content Placeholder 2">
            <a:extLst>
              <a:ext uri="{FF2B5EF4-FFF2-40B4-BE49-F238E27FC236}">
                <a16:creationId xmlns:a16="http://schemas.microsoft.com/office/drawing/2014/main" id="{185AEFE6-6239-0997-DC5F-FD240680DCA1}"/>
              </a:ext>
            </a:extLst>
          </p:cNvPr>
          <p:cNvSpPr>
            <a:spLocks noGrp="1"/>
          </p:cNvSpPr>
          <p:nvPr>
            <p:ph idx="1"/>
          </p:nvPr>
        </p:nvSpPr>
        <p:spPr>
          <a:xfrm>
            <a:off x="533400" y="1143000"/>
            <a:ext cx="8229600" cy="4525963"/>
          </a:xfrm>
        </p:spPr>
        <p:txBody>
          <a:bodyPr>
            <a:normAutofit/>
          </a:bodyPr>
          <a:lstStyle/>
          <a:p>
            <a:pPr algn="just"/>
            <a:r>
              <a:rPr lang="en-IN" sz="1900" dirty="0"/>
              <a:t>Arun Jain, </a:t>
            </a:r>
            <a:r>
              <a:rPr lang="en-IN" sz="1900" dirty="0" err="1"/>
              <a:t>UnMukt</a:t>
            </a:r>
            <a:r>
              <a:rPr lang="en-IN" sz="1900" dirty="0"/>
              <a:t> : Science &amp; Art of Design Thinking, 2020,Polaris</a:t>
            </a:r>
          </a:p>
          <a:p>
            <a:pPr algn="just"/>
            <a:r>
              <a:rPr lang="en-IN" sz="1900" dirty="0"/>
              <a:t>Jeanne </a:t>
            </a:r>
            <a:r>
              <a:rPr lang="en-IN" sz="1900" dirty="0" err="1"/>
              <a:t>Liedta</a:t>
            </a:r>
            <a:r>
              <a:rPr lang="en-IN" sz="1900" dirty="0"/>
              <a:t>, Andrew King and Kevin </a:t>
            </a:r>
            <a:r>
              <a:rPr lang="en-IN" sz="1900" dirty="0" err="1"/>
              <a:t>Benett</a:t>
            </a:r>
            <a:r>
              <a:rPr lang="en-IN" sz="1900" dirty="0"/>
              <a:t> , Solving Problems with Design Thinking – Ten Stories of What Works, 2013, Columbia Business School Publishing </a:t>
            </a:r>
          </a:p>
          <a:p>
            <a:pPr algn="just"/>
            <a:r>
              <a:rPr lang="en-IN" sz="1900" dirty="0"/>
              <a:t>Vijay Kumar, 101 Design Methods: A Structured Approach for Driving Innovation in Your Organization, 2013, John Wiley and Sons Inc, New Jersey </a:t>
            </a:r>
          </a:p>
          <a:p>
            <a:pPr algn="just"/>
            <a:r>
              <a:rPr lang="en-IN" sz="1800" dirty="0"/>
              <a:t>Pavan </a:t>
            </a:r>
            <a:r>
              <a:rPr lang="en-IN" sz="1800" dirty="0" err="1"/>
              <a:t>Soni</a:t>
            </a:r>
            <a:r>
              <a:rPr lang="en-IN" sz="1800" dirty="0"/>
              <a:t>, Design your Thinking : The Mindsets, Toolsets and Skill Sets for Creative Problem-Solving, 2020, Penguin Books </a:t>
            </a:r>
          </a:p>
          <a:p>
            <a:endParaRPr lang="en-IN" dirty="0"/>
          </a:p>
          <a:p>
            <a:endParaRPr lang="en-US" dirty="0"/>
          </a:p>
        </p:txBody>
      </p:sp>
      <p:sp>
        <p:nvSpPr>
          <p:cNvPr id="9" name="Footer Placeholder 4">
            <a:extLst>
              <a:ext uri="{FF2B5EF4-FFF2-40B4-BE49-F238E27FC236}">
                <a16:creationId xmlns:a16="http://schemas.microsoft.com/office/drawing/2014/main" id="{AF8CE5A3-7AC4-84B0-D942-F548E67B6AE2}"/>
              </a:ext>
            </a:extLst>
          </p:cNvPr>
          <p:cNvSpPr>
            <a:spLocks noGrp="1"/>
          </p:cNvSpPr>
          <p:nvPr>
            <p:ph type="ftr" sz="quarter" idx="11"/>
          </p:nvPr>
        </p:nvSpPr>
        <p:spPr>
          <a:xfrm>
            <a:off x="2514600" y="6356350"/>
            <a:ext cx="5029200" cy="365125"/>
          </a:xfrm>
        </p:spPr>
        <p:txBody>
          <a:bodyPr/>
          <a:lstStyle/>
          <a:p>
            <a:r>
              <a:rPr lang="en-US"/>
              <a:t>Dr. Rashmi Mishra                           Unit-I</a:t>
            </a:r>
            <a:endParaRPr lang="en-US" dirty="0"/>
          </a:p>
        </p:txBody>
      </p:sp>
      <p:pic>
        <p:nvPicPr>
          <p:cNvPr id="11" name="Picture 10"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255522020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E3B48A3D-9BF8-4858-9E65-1CA1DC100593}" type="datetime1">
              <a:rPr lang="en-US" smtClean="0"/>
              <a:t>7/31/2024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108</a:t>
            </a:fld>
            <a:endParaRPr lang="en-US"/>
          </a:p>
        </p:txBody>
      </p:sp>
      <p:sp>
        <p:nvSpPr>
          <p:cNvPr id="7" name="Title 1"/>
          <p:cNvSpPr txBox="1">
            <a:spLocks/>
          </p:cNvSpPr>
          <p:nvPr/>
        </p:nvSpPr>
        <p:spPr>
          <a:xfrm>
            <a:off x="1371600" y="1"/>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lvl="0" algn="ctr">
              <a:spcBef>
                <a:spcPct val="0"/>
              </a:spcBef>
              <a:defRPr/>
            </a:pPr>
            <a:r>
              <a:rPr lang="en-US" sz="2400" dirty="0"/>
              <a:t>References</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sp>
        <p:nvSpPr>
          <p:cNvPr id="9" name="Content Placeholder 8"/>
          <p:cNvSpPr>
            <a:spLocks noGrp="1"/>
          </p:cNvSpPr>
          <p:nvPr>
            <p:ph idx="1"/>
          </p:nvPr>
        </p:nvSpPr>
        <p:spPr>
          <a:xfrm>
            <a:off x="533400" y="1143000"/>
            <a:ext cx="8229600" cy="4525963"/>
          </a:xfrm>
          <a:prstGeom prst="rect">
            <a:avLst/>
          </a:prstGeom>
          <a:noFill/>
        </p:spPr>
        <p:txBody>
          <a:bodyPr wrap="none" lIns="91440" tIns="45720" rIns="91440" bIns="45720">
            <a:spAutoFit/>
          </a:bodyPr>
          <a:lstStyle/>
          <a:p>
            <a:pPr algn="ctr">
              <a:buNone/>
            </a:pPr>
            <a:r>
              <a:rPr lang="en-US" sz="66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Thank You</a:t>
            </a:r>
          </a:p>
        </p:txBody>
      </p:sp>
      <p:sp>
        <p:nvSpPr>
          <p:cNvPr id="8" name="Footer Placeholder 4">
            <a:extLst>
              <a:ext uri="{FF2B5EF4-FFF2-40B4-BE49-F238E27FC236}">
                <a16:creationId xmlns:a16="http://schemas.microsoft.com/office/drawing/2014/main" id="{79A0FD2C-1510-F0DC-605A-BBB720F3EEA8}"/>
              </a:ext>
            </a:extLst>
          </p:cNvPr>
          <p:cNvSpPr>
            <a:spLocks noGrp="1"/>
          </p:cNvSpPr>
          <p:nvPr>
            <p:ph type="ftr" sz="quarter" idx="11"/>
          </p:nvPr>
        </p:nvSpPr>
        <p:spPr>
          <a:xfrm>
            <a:off x="2514600" y="6356350"/>
            <a:ext cx="5029200" cy="365125"/>
          </a:xfrm>
        </p:spPr>
        <p:txBody>
          <a:bodyPr/>
          <a:lstStyle/>
          <a:p>
            <a:r>
              <a:rPr lang="en-US"/>
              <a:t>Dr. Rashmi Mishra                           Unit-I</a:t>
            </a:r>
            <a:endParaRPr lang="en-US" dirty="0"/>
          </a:p>
        </p:txBody>
      </p:sp>
      <p:pic>
        <p:nvPicPr>
          <p:cNvPr id="11" name="Picture 10"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28325099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84AA5A9-A931-D247-BE9F-2921D0F5B04D}"/>
              </a:ext>
            </a:extLst>
          </p:cNvPr>
          <p:cNvSpPr txBox="1">
            <a:spLocks/>
          </p:cNvSpPr>
          <p:nvPr/>
        </p:nvSpPr>
        <p:spPr>
          <a:xfrm>
            <a:off x="2171700" y="3"/>
            <a:ext cx="58293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algn="ctr"/>
            <a:r>
              <a:rPr lang="en-US" sz="2400" dirty="0"/>
              <a:t>Faculty Profile:</a:t>
            </a:r>
            <a:r>
              <a:rPr lang="en-GB" sz="2400" b="1" dirty="0"/>
              <a:t> Trainings/ Internship </a:t>
            </a:r>
            <a:endParaRPr lang="en-US" sz="2400" dirty="0"/>
          </a:p>
        </p:txBody>
      </p:sp>
      <p:sp>
        <p:nvSpPr>
          <p:cNvPr id="7" name="Rectangle 6"/>
          <p:cNvSpPr/>
          <p:nvPr/>
        </p:nvSpPr>
        <p:spPr>
          <a:xfrm>
            <a:off x="464234" y="1139484"/>
            <a:ext cx="8250702" cy="5445722"/>
          </a:xfrm>
          <a:prstGeom prst="rect">
            <a:avLst/>
          </a:prstGeom>
        </p:spPr>
        <p:txBody>
          <a:bodyPr wrap="square">
            <a:spAutoFit/>
          </a:bodyPr>
          <a:lstStyle/>
          <a:p>
            <a:pPr>
              <a:buFont typeface="Arial" pitchFamily="34" charset="0"/>
              <a:buChar char="•"/>
            </a:pPr>
            <a:r>
              <a:rPr lang="en-GB" b="1" dirty="0"/>
              <a:t>     </a:t>
            </a:r>
            <a:r>
              <a:rPr lang="en-GB" dirty="0"/>
              <a:t>Mapping Skills, Greater Noida</a:t>
            </a:r>
            <a:endParaRPr lang="en-US" dirty="0"/>
          </a:p>
          <a:p>
            <a:pPr lvl="0"/>
            <a:r>
              <a:rPr lang="en-GB" dirty="0"/>
              <a:t>            PythonBootcamp under the guidance of Mapping Skills.</a:t>
            </a:r>
            <a:endParaRPr lang="en-US" dirty="0"/>
          </a:p>
          <a:p>
            <a:r>
              <a:rPr lang="en-GB" dirty="0"/>
              <a:t>            Data Science and Machine Learning in Python</a:t>
            </a:r>
          </a:p>
          <a:p>
            <a:pPr marL="228600" lvl="0" indent="-228600">
              <a:lnSpc>
                <a:spcPct val="70000"/>
              </a:lnSpc>
              <a:spcBef>
                <a:spcPts val="1000"/>
              </a:spcBef>
              <a:buFont typeface="Arial" panose="020B0604020202020204" pitchFamily="34" charset="0"/>
              <a:buChar char="•"/>
            </a:pPr>
            <a:r>
              <a:rPr lang="en-GB" dirty="0"/>
              <a:t>Vocational/Practical Training : MTA (Microsoft Training Associate) certified .NET:</a:t>
            </a:r>
            <a:endParaRPr lang="en-US" dirty="0"/>
          </a:p>
          <a:p>
            <a:pPr marL="228600" lvl="0" indent="-228600">
              <a:lnSpc>
                <a:spcPct val="70000"/>
              </a:lnSpc>
              <a:spcBef>
                <a:spcPts val="1000"/>
              </a:spcBef>
            </a:pPr>
            <a:r>
              <a:rPr lang="en-GB" dirty="0"/>
              <a:t>            Practical (vocational) training under the guidance of ATS </a:t>
            </a:r>
            <a:r>
              <a:rPr lang="en-GB" dirty="0" err="1"/>
              <a:t>Infotech</a:t>
            </a:r>
            <a:endParaRPr lang="en-US" dirty="0"/>
          </a:p>
          <a:p>
            <a:pPr marL="228600" lvl="0" indent="-228600">
              <a:lnSpc>
                <a:spcPct val="70000"/>
              </a:lnSpc>
              <a:spcBef>
                <a:spcPts val="1000"/>
              </a:spcBef>
            </a:pPr>
            <a:r>
              <a:rPr lang="en-GB" dirty="0"/>
              <a:t>            .NET Fundamentals</a:t>
            </a:r>
            <a:endParaRPr lang="en-US" dirty="0"/>
          </a:p>
          <a:p>
            <a:pPr marL="228600" lvl="0" indent="-228600">
              <a:lnSpc>
                <a:spcPct val="70000"/>
              </a:lnSpc>
              <a:spcBef>
                <a:spcPts val="1000"/>
              </a:spcBef>
            </a:pPr>
            <a:r>
              <a:rPr lang="en-GB" dirty="0"/>
              <a:t>            Web Development Fundamentals</a:t>
            </a:r>
          </a:p>
          <a:p>
            <a:pPr marL="228600" lvl="0" indent="-228600">
              <a:lnSpc>
                <a:spcPct val="70000"/>
              </a:lnSpc>
              <a:spcBef>
                <a:spcPts val="1000"/>
              </a:spcBef>
              <a:buFont typeface="Arial" panose="020B0604020202020204" pitchFamily="34" charset="0"/>
              <a:buChar char="•"/>
            </a:pPr>
            <a:r>
              <a:rPr lang="en-GB" dirty="0"/>
              <a:t>Vocational/Practical Training : JAVA from DUCAT, Greater Noida:-</a:t>
            </a:r>
            <a:endParaRPr lang="en-US" dirty="0"/>
          </a:p>
          <a:p>
            <a:pPr marL="228600" lvl="0" indent="-228600">
              <a:lnSpc>
                <a:spcPct val="70000"/>
              </a:lnSpc>
              <a:spcBef>
                <a:spcPts val="1000"/>
              </a:spcBef>
            </a:pPr>
            <a:r>
              <a:rPr lang="en-GB" dirty="0"/>
              <a:t>            Practical (vocational) training under the guidance of DUCAT, Greater Noida.</a:t>
            </a:r>
            <a:endParaRPr lang="en-US" dirty="0"/>
          </a:p>
          <a:p>
            <a:pPr marL="228600" lvl="0" indent="-228600">
              <a:lnSpc>
                <a:spcPct val="70000"/>
              </a:lnSpc>
              <a:spcBef>
                <a:spcPts val="1000"/>
              </a:spcBef>
            </a:pPr>
            <a:r>
              <a:rPr lang="en-US" dirty="0"/>
              <a:t>            </a:t>
            </a:r>
            <a:r>
              <a:rPr lang="en-GB" dirty="0"/>
              <a:t>Core JAVA</a:t>
            </a:r>
            <a:endParaRPr lang="en-US" dirty="0"/>
          </a:p>
          <a:p>
            <a:pPr marL="228600" lvl="0" indent="-228600">
              <a:lnSpc>
                <a:spcPct val="70000"/>
              </a:lnSpc>
              <a:spcBef>
                <a:spcPts val="1000"/>
              </a:spcBef>
            </a:pPr>
            <a:r>
              <a:rPr lang="en-GB" dirty="0"/>
              <a:t>            Advanced JAVA</a:t>
            </a:r>
          </a:p>
          <a:p>
            <a:pPr marL="228600" lvl="0" indent="-228600">
              <a:lnSpc>
                <a:spcPct val="70000"/>
              </a:lnSpc>
              <a:spcBef>
                <a:spcPts val="1000"/>
              </a:spcBef>
              <a:buFont typeface="Arial" panose="020B0604020202020204" pitchFamily="34" charset="0"/>
              <a:buChar char="•"/>
            </a:pPr>
            <a:r>
              <a:rPr lang="en-GB" dirty="0"/>
              <a:t>Internship :C &amp; C++, DUCAT, Greater Noida:</a:t>
            </a:r>
            <a:endParaRPr lang="en-US" dirty="0"/>
          </a:p>
          <a:p>
            <a:pPr marL="228600" lvl="0" indent="-228600">
              <a:lnSpc>
                <a:spcPct val="70000"/>
              </a:lnSpc>
              <a:spcBef>
                <a:spcPts val="1000"/>
              </a:spcBef>
            </a:pPr>
            <a:r>
              <a:rPr lang="en-GB" dirty="0"/>
              <a:t>            Basics of C &amp; C++.</a:t>
            </a:r>
          </a:p>
          <a:p>
            <a:pPr marL="228600" lvl="0" indent="-228600">
              <a:lnSpc>
                <a:spcPct val="70000"/>
              </a:lnSpc>
              <a:spcBef>
                <a:spcPts val="1000"/>
              </a:spcBef>
            </a:pPr>
            <a:endParaRPr lang="en-GB" dirty="0"/>
          </a:p>
          <a:p>
            <a:pPr marL="228600" lvl="0" indent="-228600">
              <a:lnSpc>
                <a:spcPct val="70000"/>
              </a:lnSpc>
              <a:spcBef>
                <a:spcPts val="1000"/>
              </a:spcBef>
            </a:pPr>
            <a:endParaRPr lang="en-GB" dirty="0"/>
          </a:p>
          <a:p>
            <a:pPr marL="228600" lvl="0" indent="-228600">
              <a:lnSpc>
                <a:spcPct val="70000"/>
              </a:lnSpc>
              <a:spcBef>
                <a:spcPts val="1000"/>
              </a:spcBef>
            </a:pPr>
            <a:endParaRPr lang="en-GB" dirty="0"/>
          </a:p>
          <a:p>
            <a:pPr marL="228600" lvl="0" indent="-228600">
              <a:lnSpc>
                <a:spcPct val="70000"/>
              </a:lnSpc>
              <a:spcBef>
                <a:spcPts val="1000"/>
              </a:spcBef>
            </a:pPr>
            <a:endParaRPr lang="en-US" dirty="0"/>
          </a:p>
        </p:txBody>
      </p:sp>
      <p:sp>
        <p:nvSpPr>
          <p:cNvPr id="4" name="Date Placeholder 8"/>
          <p:cNvSpPr>
            <a:spLocks noGrp="1"/>
          </p:cNvSpPr>
          <p:nvPr>
            <p:ph type="dt" sz="half" idx="10"/>
          </p:nvPr>
        </p:nvSpPr>
        <p:spPr>
          <a:xfrm>
            <a:off x="428596" y="6492875"/>
            <a:ext cx="2133600" cy="365125"/>
          </a:xfrm>
        </p:spPr>
        <p:txBody>
          <a:bodyPr/>
          <a:lstStyle/>
          <a:p>
            <a:fld id="{FAD92C6D-73D5-4A7D-8206-98317238BA26}" type="datetime1">
              <a:rPr lang="en-US" smtClean="0"/>
              <a:t>7/31/2024</a:t>
            </a:fld>
            <a:endParaRPr lang="en-US" dirty="0"/>
          </a:p>
        </p:txBody>
      </p:sp>
      <p:sp>
        <p:nvSpPr>
          <p:cNvPr id="5" name="Footer Placeholder 4">
            <a:extLst>
              <a:ext uri="{FF2B5EF4-FFF2-40B4-BE49-F238E27FC236}">
                <a16:creationId xmlns:a16="http://schemas.microsoft.com/office/drawing/2014/main" id="{F60777EF-AB41-44CD-AA5B-D3265C73A511}"/>
              </a:ext>
            </a:extLst>
          </p:cNvPr>
          <p:cNvSpPr>
            <a:spLocks noGrp="1"/>
          </p:cNvSpPr>
          <p:nvPr>
            <p:ph type="ftr" sz="quarter" idx="11"/>
          </p:nvPr>
        </p:nvSpPr>
        <p:spPr>
          <a:xfrm>
            <a:off x="2514600" y="6356350"/>
            <a:ext cx="5029200" cy="501650"/>
          </a:xfrm>
        </p:spPr>
        <p:txBody>
          <a:bodyPr anchor="ctr"/>
          <a:lstStyle/>
          <a:p>
            <a:r>
              <a:rPr lang="en-US"/>
              <a:t>Dr. Rashmi Mishra                           Unit-I</a:t>
            </a:r>
            <a:endParaRPr lang="en-US" dirty="0"/>
          </a:p>
        </p:txBody>
      </p:sp>
      <p:sp>
        <p:nvSpPr>
          <p:cNvPr id="6" name="Slide Number Placeholder 9"/>
          <p:cNvSpPr>
            <a:spLocks noGrp="1"/>
          </p:cNvSpPr>
          <p:nvPr>
            <p:ph type="sldNum" sz="quarter" idx="12"/>
          </p:nvPr>
        </p:nvSpPr>
        <p:spPr>
          <a:xfrm>
            <a:off x="6553200" y="6356350"/>
            <a:ext cx="2133600" cy="365125"/>
          </a:xfrm>
        </p:spPr>
        <p:txBody>
          <a:bodyPr/>
          <a:lstStyle/>
          <a:p>
            <a:fld id="{B6F15528-21DE-4FAA-801E-634DDDAF4B2B}" type="slidenum">
              <a:rPr lang="en-US" smtClean="0"/>
              <a:pPr/>
              <a:t>11</a:t>
            </a:fld>
            <a:endParaRPr lang="en-US"/>
          </a:p>
        </p:txBody>
      </p:sp>
      <p:pic>
        <p:nvPicPr>
          <p:cNvPr id="9" name="Picture 8"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56B3035B-B284-4DBD-B90C-58E5526DD28D}" type="datetime1">
              <a:rPr lang="en-US" smtClean="0"/>
              <a:t>7/31/2024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12</a:t>
            </a:fld>
            <a:endParaRPr lang="en-US"/>
          </a:p>
        </p:txBody>
      </p:sp>
      <p:sp>
        <p:nvSpPr>
          <p:cNvPr id="11" name="Title 1"/>
          <p:cNvSpPr txBox="1">
            <a:spLocks/>
          </p:cNvSpPr>
          <p:nvPr/>
        </p:nvSpPr>
        <p:spPr>
          <a:xfrm>
            <a:off x="1371600" y="0"/>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3000" dirty="0"/>
              <a:t>Evaluation Scheme</a:t>
            </a:r>
            <a:endParaRPr kumimoji="0" lang="en-US" sz="3000" b="0" i="0" u="none" strike="noStrike" kern="1200" cap="none" spc="0" normalizeH="0" baseline="0" noProof="0" dirty="0">
              <a:ln>
                <a:noFill/>
              </a:ln>
              <a:solidFill>
                <a:schemeClr val="dk1"/>
              </a:solidFill>
              <a:effectLst/>
              <a:uLnTx/>
              <a:uFillTx/>
              <a:latin typeface="+mn-lt"/>
              <a:ea typeface="+mn-ea"/>
              <a:cs typeface="+mn-cs"/>
            </a:endParaRPr>
          </a:p>
        </p:txBody>
      </p:sp>
      <p:sp>
        <p:nvSpPr>
          <p:cNvPr id="8" name="Footer Placeholder 4">
            <a:extLst>
              <a:ext uri="{FF2B5EF4-FFF2-40B4-BE49-F238E27FC236}">
                <a16:creationId xmlns:a16="http://schemas.microsoft.com/office/drawing/2014/main" id="{ED341B04-3A77-C414-8409-E9CBA4699A1B}"/>
              </a:ext>
            </a:extLst>
          </p:cNvPr>
          <p:cNvSpPr>
            <a:spLocks noGrp="1"/>
          </p:cNvSpPr>
          <p:nvPr>
            <p:ph type="ftr" sz="quarter" idx="11"/>
          </p:nvPr>
        </p:nvSpPr>
        <p:spPr>
          <a:xfrm>
            <a:off x="2514600" y="6356350"/>
            <a:ext cx="5029200" cy="501650"/>
          </a:xfrm>
        </p:spPr>
        <p:txBody>
          <a:bodyPr anchor="ctr"/>
          <a:lstStyle/>
          <a:p>
            <a:r>
              <a:rPr lang="en-US"/>
              <a:t>Dr. Rashmi Mishra                           Unit-I</a:t>
            </a:r>
            <a:endParaRPr lang="en-US" dirty="0"/>
          </a:p>
        </p:txBody>
      </p:sp>
      <p:pic>
        <p:nvPicPr>
          <p:cNvPr id="7" name="Picture 6" descr="Table&#10;&#10;Description automatically generated">
            <a:extLst>
              <a:ext uri="{FF2B5EF4-FFF2-40B4-BE49-F238E27FC236}">
                <a16:creationId xmlns:a16="http://schemas.microsoft.com/office/drawing/2014/main" id="{9D0BE8B7-296B-C254-7A25-F62A644F159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6695" y="990600"/>
            <a:ext cx="8558871" cy="5365750"/>
          </a:xfrm>
          <a:prstGeom prst="rect">
            <a:avLst/>
          </a:prstGeom>
        </p:spPr>
      </p:pic>
      <p:pic>
        <p:nvPicPr>
          <p:cNvPr id="9" name="Picture 8"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43733E5D-B235-4B57-9898-3A62E9379681}" type="datetime1">
              <a:rPr lang="en-US" smtClean="0"/>
              <a:t>7/31/2024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13</a:t>
            </a:fld>
            <a:endParaRPr lang="en-US"/>
          </a:p>
        </p:txBody>
      </p:sp>
      <p:sp>
        <p:nvSpPr>
          <p:cNvPr id="10" name="Title 1"/>
          <p:cNvSpPr txBox="1">
            <a:spLocks/>
          </p:cNvSpPr>
          <p:nvPr/>
        </p:nvSpPr>
        <p:spPr>
          <a:xfrm>
            <a:off x="1371600" y="0"/>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000" b="0" i="0" u="none" strike="noStrike" kern="1200" cap="none" spc="0" normalizeH="0" baseline="0" noProof="0" dirty="0">
                <a:ln>
                  <a:noFill/>
                </a:ln>
                <a:solidFill>
                  <a:schemeClr val="dk1"/>
                </a:solidFill>
                <a:effectLst/>
                <a:uLnTx/>
                <a:uFillTx/>
                <a:latin typeface="+mn-lt"/>
                <a:ea typeface="+mn-ea"/>
                <a:cs typeface="+mn-cs"/>
              </a:rPr>
              <a:t>Syllabus</a:t>
            </a:r>
          </a:p>
        </p:txBody>
      </p:sp>
      <p:pic>
        <p:nvPicPr>
          <p:cNvPr id="12" name="Content Placeholder 11" descr="A picture containing text, newspaper, screenshot&#10;&#10;Description automatically generated">
            <a:extLst>
              <a:ext uri="{FF2B5EF4-FFF2-40B4-BE49-F238E27FC236}">
                <a16:creationId xmlns:a16="http://schemas.microsoft.com/office/drawing/2014/main" id="{EC693187-20F3-842E-8229-D3641FA0761D}"/>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4254" t="-991" r="5676" b="-265"/>
          <a:stretch/>
        </p:blipFill>
        <p:spPr>
          <a:xfrm>
            <a:off x="633078" y="693758"/>
            <a:ext cx="7755543" cy="5500642"/>
          </a:xfrm>
        </p:spPr>
      </p:pic>
      <p:sp>
        <p:nvSpPr>
          <p:cNvPr id="11" name="Footer Placeholder 4">
            <a:extLst>
              <a:ext uri="{FF2B5EF4-FFF2-40B4-BE49-F238E27FC236}">
                <a16:creationId xmlns:a16="http://schemas.microsoft.com/office/drawing/2014/main" id="{03FCEE74-9E96-B4BC-F26F-1911484A6BA8}"/>
              </a:ext>
            </a:extLst>
          </p:cNvPr>
          <p:cNvSpPr>
            <a:spLocks noGrp="1"/>
          </p:cNvSpPr>
          <p:nvPr>
            <p:ph type="ftr" sz="quarter" idx="11"/>
          </p:nvPr>
        </p:nvSpPr>
        <p:spPr>
          <a:xfrm>
            <a:off x="2514600" y="6356350"/>
            <a:ext cx="5029200" cy="501650"/>
          </a:xfrm>
        </p:spPr>
        <p:txBody>
          <a:bodyPr anchor="ctr"/>
          <a:lstStyle/>
          <a:p>
            <a:r>
              <a:rPr lang="en-US"/>
              <a:t>Dr. Rashmi Mishra                           Unit-I</a:t>
            </a:r>
            <a:endParaRPr lang="en-US" dirty="0"/>
          </a:p>
        </p:txBody>
      </p:sp>
      <p:pic>
        <p:nvPicPr>
          <p:cNvPr id="9" name="Picture 8"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25510521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D12CFAA9-A8C4-4771-B86D-CCE687125505}" type="datetime1">
              <a:rPr lang="en-US" smtClean="0"/>
              <a:t>7/31/2024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14</a:t>
            </a:fld>
            <a:endParaRPr lang="en-US"/>
          </a:p>
        </p:txBody>
      </p:sp>
      <p:sp>
        <p:nvSpPr>
          <p:cNvPr id="8" name="Title 1"/>
          <p:cNvSpPr txBox="1">
            <a:spLocks/>
          </p:cNvSpPr>
          <p:nvPr/>
        </p:nvSpPr>
        <p:spPr>
          <a:xfrm>
            <a:off x="1371600" y="0"/>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000" b="0" i="0" u="none" strike="noStrike" kern="1200" cap="none" spc="0" normalizeH="0" baseline="0" noProof="0" dirty="0">
                <a:ln>
                  <a:noFill/>
                </a:ln>
                <a:solidFill>
                  <a:schemeClr val="dk1"/>
                </a:solidFill>
                <a:effectLst/>
                <a:uLnTx/>
                <a:uFillTx/>
                <a:latin typeface="+mn-lt"/>
                <a:ea typeface="+mn-ea"/>
                <a:cs typeface="+mn-cs"/>
              </a:rPr>
              <a:t>Syllabus</a:t>
            </a:r>
          </a:p>
        </p:txBody>
      </p:sp>
      <p:pic>
        <p:nvPicPr>
          <p:cNvPr id="11" name="Content Placeholder 10">
            <a:extLst>
              <a:ext uri="{FF2B5EF4-FFF2-40B4-BE49-F238E27FC236}">
                <a16:creationId xmlns:a16="http://schemas.microsoft.com/office/drawing/2014/main" id="{F35A7A5B-4731-2145-0220-520804534D2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71500" y="984251"/>
            <a:ext cx="8001000" cy="343190"/>
          </a:xfrm>
        </p:spPr>
      </p:pic>
      <p:sp>
        <p:nvSpPr>
          <p:cNvPr id="10" name="Footer Placeholder 4">
            <a:extLst>
              <a:ext uri="{FF2B5EF4-FFF2-40B4-BE49-F238E27FC236}">
                <a16:creationId xmlns:a16="http://schemas.microsoft.com/office/drawing/2014/main" id="{C49868D3-C183-F53E-8C54-240B1EC89BEE}"/>
              </a:ext>
            </a:extLst>
          </p:cNvPr>
          <p:cNvSpPr>
            <a:spLocks noGrp="1"/>
          </p:cNvSpPr>
          <p:nvPr>
            <p:ph type="ftr" sz="quarter" idx="11"/>
          </p:nvPr>
        </p:nvSpPr>
        <p:spPr>
          <a:xfrm>
            <a:off x="2514600" y="6356350"/>
            <a:ext cx="5029200" cy="501650"/>
          </a:xfrm>
        </p:spPr>
        <p:txBody>
          <a:bodyPr anchor="ctr"/>
          <a:lstStyle/>
          <a:p>
            <a:r>
              <a:rPr lang="en-US"/>
              <a:t>Dr. Rashmi Mishra                           Unit-I</a:t>
            </a:r>
            <a:endParaRPr lang="en-US" dirty="0"/>
          </a:p>
        </p:txBody>
      </p:sp>
      <p:pic>
        <p:nvPicPr>
          <p:cNvPr id="14" name="Picture 13" descr="A close-up of a document&#10;&#10;Description automatically generated with medium confidence">
            <a:extLst>
              <a:ext uri="{FF2B5EF4-FFF2-40B4-BE49-F238E27FC236}">
                <a16:creationId xmlns:a16="http://schemas.microsoft.com/office/drawing/2014/main" id="{4258FE28-A87F-7FB2-3D1D-51973F74CC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00" y="1347545"/>
            <a:ext cx="8305800" cy="4846879"/>
          </a:xfrm>
          <a:prstGeom prst="rect">
            <a:avLst/>
          </a:prstGeom>
        </p:spPr>
      </p:pic>
      <p:pic>
        <p:nvPicPr>
          <p:cNvPr id="9" name="Picture 8"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1143000"/>
            <a:ext cx="8001000" cy="4525963"/>
          </a:xfrm>
        </p:spPr>
        <p:txBody>
          <a:bodyPr numCol="2">
            <a:noAutofit/>
          </a:bodyPr>
          <a:lstStyle/>
          <a:p>
            <a:pPr algn="just"/>
            <a:r>
              <a:rPr lang="en-IN" sz="1800" dirty="0"/>
              <a:t>Design thinking &amp; Innovation</a:t>
            </a:r>
          </a:p>
          <a:p>
            <a:pPr algn="just"/>
            <a:r>
              <a:rPr lang="en-IN" sz="1800" dirty="0"/>
              <a:t>Design Thinking Mindset and Principles</a:t>
            </a:r>
          </a:p>
          <a:p>
            <a:pPr algn="just"/>
            <a:r>
              <a:rPr lang="en-IN" sz="1800" dirty="0"/>
              <a:t>Recap of 5-Step Process of Design Thinking </a:t>
            </a:r>
          </a:p>
          <a:p>
            <a:pPr algn="just"/>
            <a:r>
              <a:rPr lang="en-IN" sz="1800" dirty="0"/>
              <a:t>Design Approaches, additional in-depth examples of each design approaches</a:t>
            </a:r>
          </a:p>
          <a:p>
            <a:pPr algn="just"/>
            <a:r>
              <a:rPr lang="en-IN" sz="1800" dirty="0"/>
              <a:t>Simon Sinek’s – Start with Why</a:t>
            </a:r>
          </a:p>
          <a:p>
            <a:pPr algn="just"/>
            <a:r>
              <a:rPr lang="en-IN" sz="1800" dirty="0"/>
              <a:t>The Golden Circle</a:t>
            </a:r>
          </a:p>
          <a:p>
            <a:pPr algn="just"/>
            <a:r>
              <a:rPr lang="en-IN" sz="1800" dirty="0"/>
              <a:t>Asking the “Why” behind each example (an in-class activity of asking 5-WHYS)</a:t>
            </a:r>
          </a:p>
          <a:p>
            <a:pPr algn="just"/>
            <a:r>
              <a:rPr lang="en-IN" sz="1800" dirty="0"/>
              <a:t>The Higher Purpose</a:t>
            </a:r>
          </a:p>
          <a:p>
            <a:pPr algn="just"/>
            <a:r>
              <a:rPr lang="en-IN" sz="1800" dirty="0"/>
              <a:t>in-class activity for LDO &amp; sharing insights</a:t>
            </a:r>
          </a:p>
          <a:p>
            <a:pPr algn="just"/>
            <a:r>
              <a:rPr lang="en-IN" sz="1800" dirty="0"/>
              <a:t>Visualization and it’s importance in design thinking, reflections on wheel of life (in-class activity for visualization &amp; Wheel of Life)</a:t>
            </a:r>
          </a:p>
          <a:p>
            <a:pPr algn="just"/>
            <a:r>
              <a:rPr lang="en-IN" sz="1800" dirty="0"/>
              <a:t>Linking it with Balancing Priorities (in class activity) </a:t>
            </a:r>
          </a:p>
          <a:p>
            <a:pPr algn="just"/>
            <a:r>
              <a:rPr lang="en-IN" sz="1800" dirty="0"/>
              <a:t>DBS Singapore and Bank of Americas’ Keep the Change Campaign. </a:t>
            </a:r>
          </a:p>
          <a:p>
            <a:pPr algn="just"/>
            <a:r>
              <a:rPr lang="en-IN" sz="1800" dirty="0"/>
              <a:t>Litter of Light &amp; Arvind Eye Care Examples</a:t>
            </a:r>
          </a:p>
          <a:p>
            <a:pPr algn="just"/>
            <a:r>
              <a:rPr lang="en-IN" sz="1800" dirty="0"/>
              <a:t>understanding practical application of design thinking tools and concepts</a:t>
            </a:r>
          </a:p>
          <a:p>
            <a:pPr algn="just"/>
            <a:r>
              <a:rPr lang="en-IN" sz="1800" dirty="0"/>
              <a:t>case study on McDonald’s Milkshake / Amazon India’s Rural Ecommerce &amp; Gillette</a:t>
            </a:r>
          </a:p>
          <a:p>
            <a:pPr algn="just"/>
            <a:r>
              <a:rPr lang="en-IN" sz="1800" dirty="0"/>
              <a:t>working on 1- hour Design problem </a:t>
            </a:r>
          </a:p>
          <a:p>
            <a:pPr algn="just"/>
            <a:r>
              <a:rPr lang="en-IN" sz="1800" dirty="0"/>
              <a:t>Applying RCA and Brainstorm on innovative solutions. </a:t>
            </a:r>
          </a:p>
          <a:p>
            <a:pPr algn="just"/>
            <a:r>
              <a:rPr lang="en-IN" sz="1800" dirty="0"/>
              <a:t>Main project allocation and expectations from the project </a:t>
            </a:r>
          </a:p>
        </p:txBody>
      </p:sp>
      <p:sp>
        <p:nvSpPr>
          <p:cNvPr id="6" name="Date Placeholder 5"/>
          <p:cNvSpPr>
            <a:spLocks noGrp="1"/>
          </p:cNvSpPr>
          <p:nvPr>
            <p:ph type="dt" sz="half" idx="10"/>
          </p:nvPr>
        </p:nvSpPr>
        <p:spPr/>
        <p:txBody>
          <a:bodyPr/>
          <a:lstStyle/>
          <a:p>
            <a:fld id="{52B6A93E-8165-4D66-8B67-7A522B128E59}" type="datetime1">
              <a:rPr lang="en-US" smtClean="0"/>
              <a:t>7/31/2024</a:t>
            </a:fld>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15</a:t>
            </a:fld>
            <a:endParaRPr lang="en-US"/>
          </a:p>
        </p:txBody>
      </p:sp>
      <p:sp>
        <p:nvSpPr>
          <p:cNvPr id="8" name="Title 1"/>
          <p:cNvSpPr txBox="1">
            <a:spLocks/>
          </p:cNvSpPr>
          <p:nvPr/>
        </p:nvSpPr>
        <p:spPr>
          <a:xfrm>
            <a:off x="1371600" y="1"/>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a:ln>
                  <a:noFill/>
                </a:ln>
                <a:solidFill>
                  <a:schemeClr val="dk1"/>
                </a:solidFill>
                <a:effectLst/>
                <a:uLnTx/>
                <a:uFillTx/>
                <a:latin typeface="+mn-lt"/>
                <a:ea typeface="+mn-ea"/>
                <a:cs typeface="+mn-cs"/>
              </a:rPr>
              <a:t>Content</a:t>
            </a:r>
          </a:p>
        </p:txBody>
      </p:sp>
      <p:sp>
        <p:nvSpPr>
          <p:cNvPr id="10" name="Footer Placeholder 9"/>
          <p:cNvSpPr>
            <a:spLocks noGrp="1"/>
          </p:cNvSpPr>
          <p:nvPr>
            <p:ph type="ftr" sz="quarter" idx="11"/>
          </p:nvPr>
        </p:nvSpPr>
        <p:spPr>
          <a:xfrm>
            <a:off x="2514600" y="6356350"/>
            <a:ext cx="5029200" cy="365125"/>
          </a:xfrm>
        </p:spPr>
        <p:txBody>
          <a:bodyPr/>
          <a:lstStyle/>
          <a:p>
            <a:r>
              <a:rPr lang="en-US"/>
              <a:t>Dr. Rashmi Mishra                           Unit-I</a:t>
            </a:r>
            <a:endParaRPr lang="en-US" dirty="0"/>
          </a:p>
        </p:txBody>
      </p:sp>
      <p:pic>
        <p:nvPicPr>
          <p:cNvPr id="9" name="Picture 8"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rmAutofit/>
          </a:bodyPr>
          <a:lstStyle/>
          <a:p>
            <a:pPr algn="just"/>
            <a:r>
              <a:rPr lang="en-IN" sz="1800" dirty="0"/>
              <a:t>The objective of this course is to upgrade Design Thinking skills by learning &amp; applying advanced and contextual Design Thinking Tools. </a:t>
            </a:r>
          </a:p>
          <a:p>
            <a:pPr algn="just"/>
            <a:r>
              <a:rPr lang="en-IN" sz="1800" dirty="0"/>
              <a:t>It aims to solve a Real-Life Problem by applying Design Thinking to create an impact for all the stakeholders </a:t>
            </a:r>
          </a:p>
          <a:p>
            <a:pPr algn="just"/>
            <a:endParaRPr lang="en-US" sz="1800" dirty="0"/>
          </a:p>
        </p:txBody>
      </p:sp>
      <p:sp>
        <p:nvSpPr>
          <p:cNvPr id="4" name="Date Placeholder 3"/>
          <p:cNvSpPr>
            <a:spLocks noGrp="1"/>
          </p:cNvSpPr>
          <p:nvPr>
            <p:ph type="dt" sz="half" idx="10"/>
          </p:nvPr>
        </p:nvSpPr>
        <p:spPr/>
        <p:txBody>
          <a:bodyPr/>
          <a:lstStyle/>
          <a:p>
            <a:fld id="{7706F974-511B-4488-9DB0-82FD7372D8E7}" type="datetime1">
              <a:rPr lang="en-US" smtClean="0"/>
              <a:t>7/31/2024</a:t>
            </a:fld>
            <a:endParaRPr lang="en-US"/>
          </a:p>
        </p:txBody>
      </p:sp>
      <p:sp>
        <p:nvSpPr>
          <p:cNvPr id="5" name="Footer Placeholder 4"/>
          <p:cNvSpPr>
            <a:spLocks noGrp="1"/>
          </p:cNvSpPr>
          <p:nvPr>
            <p:ph type="ftr" sz="quarter" idx="11"/>
          </p:nvPr>
        </p:nvSpPr>
        <p:spPr>
          <a:xfrm>
            <a:off x="2819400" y="6248400"/>
            <a:ext cx="4724400" cy="365125"/>
          </a:xfrm>
        </p:spPr>
        <p:txBody>
          <a:bodyPr/>
          <a:lstStyle/>
          <a:p>
            <a:r>
              <a:rPr lang="en-US"/>
              <a:t>Dr. Rashmi Mishra                           Unit-I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16</a:t>
            </a:fld>
            <a:endParaRPr lang="en-US"/>
          </a:p>
        </p:txBody>
      </p:sp>
      <p:sp>
        <p:nvSpPr>
          <p:cNvPr id="7" name="Title 1"/>
          <p:cNvSpPr txBox="1">
            <a:spLocks/>
          </p:cNvSpPr>
          <p:nvPr/>
        </p:nvSpPr>
        <p:spPr>
          <a:xfrm>
            <a:off x="1371600" y="1"/>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a:ln>
                  <a:noFill/>
                </a:ln>
                <a:solidFill>
                  <a:schemeClr val="dk1"/>
                </a:solidFill>
                <a:effectLst/>
                <a:uLnTx/>
                <a:uFillTx/>
                <a:latin typeface="+mn-lt"/>
                <a:ea typeface="+mn-ea"/>
                <a:cs typeface="+mn-cs"/>
              </a:rPr>
              <a:t>Course</a:t>
            </a:r>
            <a:r>
              <a:rPr kumimoji="0" lang="en-US" sz="2400" b="0" i="0" u="none" strike="noStrike" kern="1200" cap="none" spc="0" normalizeH="0" noProof="0" dirty="0">
                <a:ln>
                  <a:noFill/>
                </a:ln>
                <a:solidFill>
                  <a:schemeClr val="dk1"/>
                </a:solidFill>
                <a:effectLst/>
                <a:uLnTx/>
                <a:uFillTx/>
                <a:latin typeface="+mn-lt"/>
                <a:ea typeface="+mn-ea"/>
                <a:cs typeface="+mn-cs"/>
              </a:rPr>
              <a:t> Objective</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rmAutofit/>
          </a:bodyPr>
          <a:lstStyle/>
          <a:p>
            <a:pPr marL="0" indent="0" algn="just" fontAlgn="t">
              <a:buNone/>
            </a:pPr>
            <a:r>
              <a:rPr lang="en-US" sz="1800" dirty="0"/>
              <a:t>After completion of this course, students will be able to-</a:t>
            </a:r>
            <a:endParaRPr lang="en-IN" sz="1800" dirty="0"/>
          </a:p>
          <a:p>
            <a:pPr algn="just"/>
            <a:r>
              <a:rPr lang="en-US" sz="1800" dirty="0"/>
              <a:t>CO1: </a:t>
            </a:r>
            <a:r>
              <a:rPr lang="en-IN" sz="1800" dirty="0"/>
              <a:t>Learn sophisticated design tools to sharpen their problem- solving skills. </a:t>
            </a:r>
          </a:p>
          <a:p>
            <a:pPr algn="just"/>
            <a:r>
              <a:rPr lang="en-IN" sz="1800" dirty="0"/>
              <a:t>CO2: Generate innovate ideas using design thinking tools and converge to feasible idea for breakthrough solution. </a:t>
            </a:r>
          </a:p>
          <a:p>
            <a:pPr algn="just"/>
            <a:r>
              <a:rPr lang="en-US" sz="1800" dirty="0"/>
              <a:t>CO3: </a:t>
            </a:r>
            <a:r>
              <a:rPr lang="en-IN" sz="1800" dirty="0"/>
              <a:t>Implement storytelling for persuasive articulation </a:t>
            </a:r>
          </a:p>
          <a:p>
            <a:pPr algn="just"/>
            <a:r>
              <a:rPr lang="en-IN" sz="1800" dirty="0"/>
              <a:t>CO4: Understanding the nature of leadership empowerment </a:t>
            </a:r>
          </a:p>
          <a:p>
            <a:pPr algn="just"/>
            <a:r>
              <a:rPr lang="en-IN" sz="1800" dirty="0"/>
              <a:t>CO5: Understand the role of a human being in ensuring harmony in society and nature. </a:t>
            </a:r>
          </a:p>
          <a:p>
            <a:endParaRPr lang="en-US" sz="1800" dirty="0"/>
          </a:p>
        </p:txBody>
      </p:sp>
      <p:sp>
        <p:nvSpPr>
          <p:cNvPr id="4" name="Date Placeholder 3"/>
          <p:cNvSpPr>
            <a:spLocks noGrp="1"/>
          </p:cNvSpPr>
          <p:nvPr>
            <p:ph type="dt" sz="half" idx="10"/>
          </p:nvPr>
        </p:nvSpPr>
        <p:spPr/>
        <p:txBody>
          <a:bodyPr/>
          <a:lstStyle/>
          <a:p>
            <a:fld id="{65063892-94C1-455E-B680-0B55981384BF}" type="datetime1">
              <a:rPr lang="en-US" smtClean="0"/>
              <a:t>7/31/2024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Dr. Rashmi Mishra                           Unit-I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17</a:t>
            </a:fld>
            <a:endParaRPr lang="en-US"/>
          </a:p>
        </p:txBody>
      </p:sp>
      <p:sp>
        <p:nvSpPr>
          <p:cNvPr id="7" name="Title 1"/>
          <p:cNvSpPr txBox="1">
            <a:spLocks/>
          </p:cNvSpPr>
          <p:nvPr/>
        </p:nvSpPr>
        <p:spPr>
          <a:xfrm>
            <a:off x="1293356" y="0"/>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a:ln>
                  <a:noFill/>
                </a:ln>
                <a:solidFill>
                  <a:schemeClr val="dk1"/>
                </a:solidFill>
                <a:effectLst/>
                <a:uLnTx/>
                <a:uFillTx/>
                <a:latin typeface="+mn-lt"/>
                <a:ea typeface="+mn-ea"/>
                <a:cs typeface="+mn-cs"/>
              </a:rPr>
              <a:t>Course</a:t>
            </a:r>
            <a:r>
              <a:rPr kumimoji="0" lang="en-US" sz="2400" b="0" i="0" u="none" strike="noStrike" kern="1200" cap="none" spc="0" normalizeH="0" noProof="0" dirty="0">
                <a:ln>
                  <a:noFill/>
                </a:ln>
                <a:solidFill>
                  <a:schemeClr val="dk1"/>
                </a:solidFill>
                <a:effectLst/>
                <a:uLnTx/>
                <a:uFillTx/>
                <a:latin typeface="+mn-lt"/>
                <a:ea typeface="+mn-ea"/>
                <a:cs typeface="+mn-cs"/>
              </a:rPr>
              <a:t> Outcome</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8B18550C-F149-4D40-9951-36A4CE01EF09}" type="datetime1">
              <a:rPr lang="en-US" smtClean="0"/>
              <a:t>7/31/2024</a:t>
            </a:fld>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18</a:t>
            </a:fld>
            <a:endParaRPr lang="en-US" dirty="0"/>
          </a:p>
        </p:txBody>
      </p:sp>
      <p:graphicFrame>
        <p:nvGraphicFramePr>
          <p:cNvPr id="3" name="Diagram 2">
            <a:extLst>
              <a:ext uri="{FF2B5EF4-FFF2-40B4-BE49-F238E27FC236}">
                <a16:creationId xmlns:a16="http://schemas.microsoft.com/office/drawing/2014/main" id="{9639769C-859C-4B3D-A306-7CB7BFEFB437}"/>
              </a:ext>
            </a:extLst>
          </p:cNvPr>
          <p:cNvGraphicFramePr/>
          <p:nvPr>
            <p:extLst>
              <p:ext uri="{D42A27DB-BD31-4B8C-83A1-F6EECF244321}">
                <p14:modId xmlns:p14="http://schemas.microsoft.com/office/powerpoint/2010/main" val="3871898992"/>
              </p:ext>
            </p:extLst>
          </p:nvPr>
        </p:nvGraphicFramePr>
        <p:xfrm>
          <a:off x="1085850" y="968341"/>
          <a:ext cx="5715000" cy="105987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2" name="Diagram 11">
            <a:extLst>
              <a:ext uri="{FF2B5EF4-FFF2-40B4-BE49-F238E27FC236}">
                <a16:creationId xmlns:a16="http://schemas.microsoft.com/office/drawing/2014/main" id="{82B6EEB3-4F7D-4058-90BF-7686C05591A5}"/>
              </a:ext>
            </a:extLst>
          </p:cNvPr>
          <p:cNvGraphicFramePr/>
          <p:nvPr>
            <p:extLst>
              <p:ext uri="{D42A27DB-BD31-4B8C-83A1-F6EECF244321}">
                <p14:modId xmlns:p14="http://schemas.microsoft.com/office/powerpoint/2010/main" val="842553167"/>
              </p:ext>
            </p:extLst>
          </p:nvPr>
        </p:nvGraphicFramePr>
        <p:xfrm>
          <a:off x="1085850" y="2114551"/>
          <a:ext cx="5715000" cy="503888"/>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29" name="Diagram 28">
            <a:extLst>
              <a:ext uri="{FF2B5EF4-FFF2-40B4-BE49-F238E27FC236}">
                <a16:creationId xmlns:a16="http://schemas.microsoft.com/office/drawing/2014/main" id="{7DDBDBF2-72B4-47F6-A244-B190878D7661}"/>
              </a:ext>
            </a:extLst>
          </p:cNvPr>
          <p:cNvGraphicFramePr/>
          <p:nvPr>
            <p:extLst>
              <p:ext uri="{D42A27DB-BD31-4B8C-83A1-F6EECF244321}">
                <p14:modId xmlns:p14="http://schemas.microsoft.com/office/powerpoint/2010/main" val="2969619394"/>
              </p:ext>
            </p:extLst>
          </p:nvPr>
        </p:nvGraphicFramePr>
        <p:xfrm>
          <a:off x="1085850" y="2686051"/>
          <a:ext cx="5715000" cy="503888"/>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graphicFrame>
        <p:nvGraphicFramePr>
          <p:cNvPr id="28" name="Diagram 27">
            <a:extLst>
              <a:ext uri="{FF2B5EF4-FFF2-40B4-BE49-F238E27FC236}">
                <a16:creationId xmlns:a16="http://schemas.microsoft.com/office/drawing/2014/main" id="{FF18B9EF-2226-465D-A86F-AEDC37127CE3}"/>
              </a:ext>
            </a:extLst>
          </p:cNvPr>
          <p:cNvGraphicFramePr/>
          <p:nvPr>
            <p:extLst>
              <p:ext uri="{D42A27DB-BD31-4B8C-83A1-F6EECF244321}">
                <p14:modId xmlns:p14="http://schemas.microsoft.com/office/powerpoint/2010/main" val="2029903697"/>
              </p:ext>
            </p:extLst>
          </p:nvPr>
        </p:nvGraphicFramePr>
        <p:xfrm>
          <a:off x="1085850" y="3268012"/>
          <a:ext cx="5715000" cy="503888"/>
        </p:xfrm>
        <a:graphic>
          <a:graphicData uri="http://schemas.openxmlformats.org/drawingml/2006/diagram">
            <dgm:relIds xmlns:dgm="http://schemas.openxmlformats.org/drawingml/2006/diagram" xmlns:r="http://schemas.openxmlformats.org/officeDocument/2006/relationships" r:dm="rId17" r:lo="rId18" r:qs="rId19" r:cs="rId20"/>
          </a:graphicData>
        </a:graphic>
      </p:graphicFrame>
      <p:graphicFrame>
        <p:nvGraphicFramePr>
          <p:cNvPr id="27" name="Diagram 26">
            <a:extLst>
              <a:ext uri="{FF2B5EF4-FFF2-40B4-BE49-F238E27FC236}">
                <a16:creationId xmlns:a16="http://schemas.microsoft.com/office/drawing/2014/main" id="{9879EC82-C476-479D-8C4F-E39117AEE719}"/>
              </a:ext>
            </a:extLst>
          </p:cNvPr>
          <p:cNvGraphicFramePr/>
          <p:nvPr>
            <p:extLst>
              <p:ext uri="{D42A27DB-BD31-4B8C-83A1-F6EECF244321}">
                <p14:modId xmlns:p14="http://schemas.microsoft.com/office/powerpoint/2010/main" val="1240698127"/>
              </p:ext>
            </p:extLst>
          </p:nvPr>
        </p:nvGraphicFramePr>
        <p:xfrm>
          <a:off x="1085850" y="3839512"/>
          <a:ext cx="5714999" cy="503888"/>
        </p:xfrm>
        <a:graphic>
          <a:graphicData uri="http://schemas.openxmlformats.org/drawingml/2006/diagram">
            <dgm:relIds xmlns:dgm="http://schemas.openxmlformats.org/drawingml/2006/diagram" xmlns:r="http://schemas.openxmlformats.org/officeDocument/2006/relationships" r:dm="rId22" r:lo="rId23" r:qs="rId24" r:cs="rId25"/>
          </a:graphicData>
        </a:graphic>
      </p:graphicFrame>
      <p:graphicFrame>
        <p:nvGraphicFramePr>
          <p:cNvPr id="26" name="Diagram 25">
            <a:extLst>
              <a:ext uri="{FF2B5EF4-FFF2-40B4-BE49-F238E27FC236}">
                <a16:creationId xmlns:a16="http://schemas.microsoft.com/office/drawing/2014/main" id="{E7000E0B-B671-48F3-B4D0-69245DF1D7B7}"/>
              </a:ext>
            </a:extLst>
          </p:cNvPr>
          <p:cNvGraphicFramePr/>
          <p:nvPr>
            <p:extLst>
              <p:ext uri="{D42A27DB-BD31-4B8C-83A1-F6EECF244321}">
                <p14:modId xmlns:p14="http://schemas.microsoft.com/office/powerpoint/2010/main" val="877883281"/>
              </p:ext>
            </p:extLst>
          </p:nvPr>
        </p:nvGraphicFramePr>
        <p:xfrm>
          <a:off x="1085850" y="4411012"/>
          <a:ext cx="5715000" cy="503888"/>
        </p:xfrm>
        <a:graphic>
          <a:graphicData uri="http://schemas.openxmlformats.org/drawingml/2006/diagram">
            <dgm:relIds xmlns:dgm="http://schemas.openxmlformats.org/drawingml/2006/diagram" xmlns:r="http://schemas.openxmlformats.org/officeDocument/2006/relationships" r:dm="rId27" r:lo="rId28" r:qs="rId29" r:cs="rId30"/>
          </a:graphicData>
        </a:graphic>
      </p:graphicFrame>
      <p:graphicFrame>
        <p:nvGraphicFramePr>
          <p:cNvPr id="25" name="Diagram 24">
            <a:extLst>
              <a:ext uri="{FF2B5EF4-FFF2-40B4-BE49-F238E27FC236}">
                <a16:creationId xmlns:a16="http://schemas.microsoft.com/office/drawing/2014/main" id="{584BFB67-A290-4345-B380-C21BA1F5C217}"/>
              </a:ext>
            </a:extLst>
          </p:cNvPr>
          <p:cNvGraphicFramePr/>
          <p:nvPr>
            <p:extLst>
              <p:ext uri="{D42A27DB-BD31-4B8C-83A1-F6EECF244321}">
                <p14:modId xmlns:p14="http://schemas.microsoft.com/office/powerpoint/2010/main" val="1225759243"/>
              </p:ext>
            </p:extLst>
          </p:nvPr>
        </p:nvGraphicFramePr>
        <p:xfrm>
          <a:off x="1085850" y="4972051"/>
          <a:ext cx="5715000" cy="503888"/>
        </p:xfrm>
        <a:graphic>
          <a:graphicData uri="http://schemas.openxmlformats.org/drawingml/2006/diagram">
            <dgm:relIds xmlns:dgm="http://schemas.openxmlformats.org/drawingml/2006/diagram" xmlns:r="http://schemas.openxmlformats.org/officeDocument/2006/relationships" r:dm="rId32" r:lo="rId33" r:qs="rId34" r:cs="rId35"/>
          </a:graphicData>
        </a:graphic>
      </p:graphicFrame>
      <p:sp>
        <p:nvSpPr>
          <p:cNvPr id="14" name="Title 1">
            <a:extLst>
              <a:ext uri="{FF2B5EF4-FFF2-40B4-BE49-F238E27FC236}">
                <a16:creationId xmlns:a16="http://schemas.microsoft.com/office/drawing/2014/main" id="{5DDEFDEE-3C0A-1EF6-C39D-F6441347F81B}"/>
              </a:ext>
            </a:extLst>
          </p:cNvPr>
          <p:cNvSpPr txBox="1">
            <a:spLocks/>
          </p:cNvSpPr>
          <p:nvPr/>
        </p:nvSpPr>
        <p:spPr>
          <a:xfrm>
            <a:off x="1371600" y="0"/>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algn="ctr">
              <a:spcBef>
                <a:spcPct val="0"/>
              </a:spcBef>
              <a:defRPr/>
            </a:pPr>
            <a:r>
              <a:rPr lang="en-US" sz="2400" dirty="0"/>
              <a:t>Program Outcomes (POs)</a:t>
            </a:r>
          </a:p>
        </p:txBody>
      </p:sp>
      <p:sp>
        <p:nvSpPr>
          <p:cNvPr id="16" name="Footer Placeholder 4">
            <a:extLst>
              <a:ext uri="{FF2B5EF4-FFF2-40B4-BE49-F238E27FC236}">
                <a16:creationId xmlns:a16="http://schemas.microsoft.com/office/drawing/2014/main" id="{E5605AC7-0158-576A-5748-423DE148A793}"/>
              </a:ext>
            </a:extLst>
          </p:cNvPr>
          <p:cNvSpPr>
            <a:spLocks noGrp="1"/>
          </p:cNvSpPr>
          <p:nvPr>
            <p:ph type="ftr" sz="quarter" idx="11"/>
          </p:nvPr>
        </p:nvSpPr>
        <p:spPr>
          <a:xfrm>
            <a:off x="2514600" y="6356350"/>
            <a:ext cx="5029200" cy="365125"/>
          </a:xfrm>
        </p:spPr>
        <p:txBody>
          <a:bodyPr/>
          <a:lstStyle/>
          <a:p>
            <a:r>
              <a:rPr lang="en-US"/>
              <a:t>Dr. Rashmi Mishra                           Unit-I</a:t>
            </a:r>
            <a:endParaRPr lang="en-US" dirty="0"/>
          </a:p>
        </p:txBody>
      </p:sp>
      <p:pic>
        <p:nvPicPr>
          <p:cNvPr id="15" name="Picture 14"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7"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26987591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AF86650-0633-4DE8-B084-C896B75795E6}" type="datetime1">
              <a:rPr lang="en-US" smtClean="0"/>
              <a:t>7/31/2024</a:t>
            </a:fld>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19</a:t>
            </a:fld>
            <a:endParaRPr lang="en-US" dirty="0"/>
          </a:p>
        </p:txBody>
      </p:sp>
      <p:graphicFrame>
        <p:nvGraphicFramePr>
          <p:cNvPr id="3" name="Diagram 2">
            <a:extLst>
              <a:ext uri="{FF2B5EF4-FFF2-40B4-BE49-F238E27FC236}">
                <a16:creationId xmlns:a16="http://schemas.microsoft.com/office/drawing/2014/main" id="{9639769C-859C-4B3D-A306-7CB7BFEFB437}"/>
              </a:ext>
            </a:extLst>
          </p:cNvPr>
          <p:cNvGraphicFramePr/>
          <p:nvPr>
            <p:extLst>
              <p:ext uri="{D42A27DB-BD31-4B8C-83A1-F6EECF244321}">
                <p14:modId xmlns:p14="http://schemas.microsoft.com/office/powerpoint/2010/main" val="3320739698"/>
              </p:ext>
            </p:extLst>
          </p:nvPr>
        </p:nvGraphicFramePr>
        <p:xfrm>
          <a:off x="1085850" y="998723"/>
          <a:ext cx="5715000" cy="105987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2" name="Diagram 11">
            <a:extLst>
              <a:ext uri="{FF2B5EF4-FFF2-40B4-BE49-F238E27FC236}">
                <a16:creationId xmlns:a16="http://schemas.microsoft.com/office/drawing/2014/main" id="{82B6EEB3-4F7D-4058-90BF-7686C05591A5}"/>
              </a:ext>
            </a:extLst>
          </p:cNvPr>
          <p:cNvGraphicFramePr/>
          <p:nvPr>
            <p:extLst>
              <p:ext uri="{D42A27DB-BD31-4B8C-83A1-F6EECF244321}">
                <p14:modId xmlns:p14="http://schemas.microsoft.com/office/powerpoint/2010/main" val="2699814081"/>
              </p:ext>
            </p:extLst>
          </p:nvPr>
        </p:nvGraphicFramePr>
        <p:xfrm>
          <a:off x="1085850" y="2114551"/>
          <a:ext cx="5715000" cy="503888"/>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29" name="Diagram 28">
            <a:extLst>
              <a:ext uri="{FF2B5EF4-FFF2-40B4-BE49-F238E27FC236}">
                <a16:creationId xmlns:a16="http://schemas.microsoft.com/office/drawing/2014/main" id="{7DDBDBF2-72B4-47F6-A244-B190878D7661}"/>
              </a:ext>
            </a:extLst>
          </p:cNvPr>
          <p:cNvGraphicFramePr/>
          <p:nvPr>
            <p:extLst>
              <p:ext uri="{D42A27DB-BD31-4B8C-83A1-F6EECF244321}">
                <p14:modId xmlns:p14="http://schemas.microsoft.com/office/powerpoint/2010/main" val="238156759"/>
              </p:ext>
            </p:extLst>
          </p:nvPr>
        </p:nvGraphicFramePr>
        <p:xfrm>
          <a:off x="1085850" y="2686051"/>
          <a:ext cx="5715000" cy="503888"/>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graphicFrame>
        <p:nvGraphicFramePr>
          <p:cNvPr id="28" name="Diagram 27">
            <a:extLst>
              <a:ext uri="{FF2B5EF4-FFF2-40B4-BE49-F238E27FC236}">
                <a16:creationId xmlns:a16="http://schemas.microsoft.com/office/drawing/2014/main" id="{FF18B9EF-2226-465D-A86F-AEDC37127CE3}"/>
              </a:ext>
            </a:extLst>
          </p:cNvPr>
          <p:cNvGraphicFramePr/>
          <p:nvPr>
            <p:extLst>
              <p:ext uri="{D42A27DB-BD31-4B8C-83A1-F6EECF244321}">
                <p14:modId xmlns:p14="http://schemas.microsoft.com/office/powerpoint/2010/main" val="2590383445"/>
              </p:ext>
            </p:extLst>
          </p:nvPr>
        </p:nvGraphicFramePr>
        <p:xfrm>
          <a:off x="1085850" y="3268012"/>
          <a:ext cx="5715000" cy="503888"/>
        </p:xfrm>
        <a:graphic>
          <a:graphicData uri="http://schemas.openxmlformats.org/drawingml/2006/diagram">
            <dgm:relIds xmlns:dgm="http://schemas.openxmlformats.org/drawingml/2006/diagram" xmlns:r="http://schemas.openxmlformats.org/officeDocument/2006/relationships" r:dm="rId17" r:lo="rId18" r:qs="rId19" r:cs="rId20"/>
          </a:graphicData>
        </a:graphic>
      </p:graphicFrame>
      <p:graphicFrame>
        <p:nvGraphicFramePr>
          <p:cNvPr id="27" name="Diagram 26">
            <a:extLst>
              <a:ext uri="{FF2B5EF4-FFF2-40B4-BE49-F238E27FC236}">
                <a16:creationId xmlns:a16="http://schemas.microsoft.com/office/drawing/2014/main" id="{9879EC82-C476-479D-8C4F-E39117AEE719}"/>
              </a:ext>
            </a:extLst>
          </p:cNvPr>
          <p:cNvGraphicFramePr/>
          <p:nvPr>
            <p:extLst>
              <p:ext uri="{D42A27DB-BD31-4B8C-83A1-F6EECF244321}">
                <p14:modId xmlns:p14="http://schemas.microsoft.com/office/powerpoint/2010/main" val="1227721868"/>
              </p:ext>
            </p:extLst>
          </p:nvPr>
        </p:nvGraphicFramePr>
        <p:xfrm>
          <a:off x="1085850" y="3839512"/>
          <a:ext cx="5714999" cy="503888"/>
        </p:xfrm>
        <a:graphic>
          <a:graphicData uri="http://schemas.openxmlformats.org/drawingml/2006/diagram">
            <dgm:relIds xmlns:dgm="http://schemas.openxmlformats.org/drawingml/2006/diagram" xmlns:r="http://schemas.openxmlformats.org/officeDocument/2006/relationships" r:dm="rId22" r:lo="rId23" r:qs="rId24" r:cs="rId25"/>
          </a:graphicData>
        </a:graphic>
      </p:graphicFrame>
      <p:graphicFrame>
        <p:nvGraphicFramePr>
          <p:cNvPr id="26" name="Diagram 25">
            <a:extLst>
              <a:ext uri="{FF2B5EF4-FFF2-40B4-BE49-F238E27FC236}">
                <a16:creationId xmlns:a16="http://schemas.microsoft.com/office/drawing/2014/main" id="{E7000E0B-B671-48F3-B4D0-69245DF1D7B7}"/>
              </a:ext>
            </a:extLst>
          </p:cNvPr>
          <p:cNvGraphicFramePr/>
          <p:nvPr>
            <p:extLst>
              <p:ext uri="{D42A27DB-BD31-4B8C-83A1-F6EECF244321}">
                <p14:modId xmlns:p14="http://schemas.microsoft.com/office/powerpoint/2010/main" val="2926324221"/>
              </p:ext>
            </p:extLst>
          </p:nvPr>
        </p:nvGraphicFramePr>
        <p:xfrm>
          <a:off x="1085850" y="4411012"/>
          <a:ext cx="5715000" cy="503888"/>
        </p:xfrm>
        <a:graphic>
          <a:graphicData uri="http://schemas.openxmlformats.org/drawingml/2006/diagram">
            <dgm:relIds xmlns:dgm="http://schemas.openxmlformats.org/drawingml/2006/diagram" xmlns:r="http://schemas.openxmlformats.org/officeDocument/2006/relationships" r:dm="rId27" r:lo="rId28" r:qs="rId29" r:cs="rId30"/>
          </a:graphicData>
        </a:graphic>
      </p:graphicFrame>
      <p:graphicFrame>
        <p:nvGraphicFramePr>
          <p:cNvPr id="25" name="Diagram 24">
            <a:extLst>
              <a:ext uri="{FF2B5EF4-FFF2-40B4-BE49-F238E27FC236}">
                <a16:creationId xmlns:a16="http://schemas.microsoft.com/office/drawing/2014/main" id="{584BFB67-A290-4345-B380-C21BA1F5C217}"/>
              </a:ext>
            </a:extLst>
          </p:cNvPr>
          <p:cNvGraphicFramePr/>
          <p:nvPr>
            <p:extLst>
              <p:ext uri="{D42A27DB-BD31-4B8C-83A1-F6EECF244321}">
                <p14:modId xmlns:p14="http://schemas.microsoft.com/office/powerpoint/2010/main" val="894380634"/>
              </p:ext>
            </p:extLst>
          </p:nvPr>
        </p:nvGraphicFramePr>
        <p:xfrm>
          <a:off x="1085850" y="4972051"/>
          <a:ext cx="5715000" cy="503888"/>
        </p:xfrm>
        <a:graphic>
          <a:graphicData uri="http://schemas.openxmlformats.org/drawingml/2006/diagram">
            <dgm:relIds xmlns:dgm="http://schemas.openxmlformats.org/drawingml/2006/diagram" xmlns:r="http://schemas.openxmlformats.org/officeDocument/2006/relationships" r:dm="rId32" r:lo="rId33" r:qs="rId34" r:cs="rId35"/>
          </a:graphicData>
        </a:graphic>
      </p:graphicFrame>
      <p:sp>
        <p:nvSpPr>
          <p:cNvPr id="14" name="Title 1">
            <a:extLst>
              <a:ext uri="{FF2B5EF4-FFF2-40B4-BE49-F238E27FC236}">
                <a16:creationId xmlns:a16="http://schemas.microsoft.com/office/drawing/2014/main" id="{D075096A-39A9-9818-AA18-FDDE19AF39F8}"/>
              </a:ext>
            </a:extLst>
          </p:cNvPr>
          <p:cNvSpPr txBox="1">
            <a:spLocks/>
          </p:cNvSpPr>
          <p:nvPr/>
        </p:nvSpPr>
        <p:spPr>
          <a:xfrm>
            <a:off x="1371600" y="0"/>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algn="ctr">
              <a:spcBef>
                <a:spcPct val="0"/>
              </a:spcBef>
              <a:defRPr/>
            </a:pPr>
            <a:r>
              <a:rPr lang="en-US" sz="2400" dirty="0"/>
              <a:t>Program Outcomes (POs) </a:t>
            </a:r>
            <a:r>
              <a:rPr lang="en-US" sz="2400" dirty="0" err="1"/>
              <a:t>cont</a:t>
            </a:r>
            <a:r>
              <a:rPr lang="en-US" sz="2400" dirty="0"/>
              <a:t>…</a:t>
            </a:r>
          </a:p>
        </p:txBody>
      </p:sp>
      <p:sp>
        <p:nvSpPr>
          <p:cNvPr id="15" name="Footer Placeholder 4">
            <a:extLst>
              <a:ext uri="{FF2B5EF4-FFF2-40B4-BE49-F238E27FC236}">
                <a16:creationId xmlns:a16="http://schemas.microsoft.com/office/drawing/2014/main" id="{50B8CE12-90C5-27FF-AAA2-104616BEADB5}"/>
              </a:ext>
            </a:extLst>
          </p:cNvPr>
          <p:cNvSpPr>
            <a:spLocks noGrp="1"/>
          </p:cNvSpPr>
          <p:nvPr>
            <p:ph type="ftr" sz="quarter" idx="11"/>
          </p:nvPr>
        </p:nvSpPr>
        <p:spPr>
          <a:xfrm>
            <a:off x="2514600" y="6356350"/>
            <a:ext cx="5029200" cy="365125"/>
          </a:xfrm>
        </p:spPr>
        <p:txBody>
          <a:bodyPr/>
          <a:lstStyle/>
          <a:p>
            <a:r>
              <a:rPr lang="en-US"/>
              <a:t>Dr. Rashmi Mishra                           Unit-I</a:t>
            </a:r>
            <a:endParaRPr lang="en-US" dirty="0"/>
          </a:p>
        </p:txBody>
      </p:sp>
      <p:pic>
        <p:nvPicPr>
          <p:cNvPr id="16" name="Picture 15"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7"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21978086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5">
            <a:extLst>
              <a:ext uri="{FF2B5EF4-FFF2-40B4-BE49-F238E27FC236}">
                <a16:creationId xmlns:a16="http://schemas.microsoft.com/office/drawing/2014/main" id="{737FFFF1-3727-A94E-9FE0-FAB537F1A886}"/>
              </a:ext>
            </a:extLst>
          </p:cNvPr>
          <p:cNvGraphicFramePr>
            <a:graphicFrameLocks noGrp="1"/>
          </p:cNvGraphicFramePr>
          <p:nvPr>
            <p:ph idx="1"/>
            <p:extLst>
              <p:ext uri="{D42A27DB-BD31-4B8C-83A1-F6EECF244321}">
                <p14:modId xmlns:p14="http://schemas.microsoft.com/office/powerpoint/2010/main" val="1892295936"/>
              </p:ext>
            </p:extLst>
          </p:nvPr>
        </p:nvGraphicFramePr>
        <p:xfrm>
          <a:off x="642910" y="857232"/>
          <a:ext cx="8215370" cy="3924886"/>
        </p:xfrm>
        <a:graphic>
          <a:graphicData uri="http://schemas.openxmlformats.org/drawingml/2006/table">
            <a:tbl>
              <a:tblPr firstRow="1" bandRow="1">
                <a:tableStyleId>{5C22544A-7EE6-4342-B048-85BDC9FD1C3A}</a:tableStyleId>
              </a:tblPr>
              <a:tblGrid>
                <a:gridCol w="1941866">
                  <a:extLst>
                    <a:ext uri="{9D8B030D-6E8A-4147-A177-3AD203B41FA5}">
                      <a16:colId xmlns:a16="http://schemas.microsoft.com/office/drawing/2014/main" val="2763848169"/>
                    </a:ext>
                  </a:extLst>
                </a:gridCol>
                <a:gridCol w="6273504">
                  <a:extLst>
                    <a:ext uri="{9D8B030D-6E8A-4147-A177-3AD203B41FA5}">
                      <a16:colId xmlns:a16="http://schemas.microsoft.com/office/drawing/2014/main" val="351016986"/>
                    </a:ext>
                  </a:extLst>
                </a:gridCol>
              </a:tblGrid>
              <a:tr h="633046">
                <a:tc>
                  <a:txBody>
                    <a:bodyPr/>
                    <a:lstStyle/>
                    <a:p>
                      <a:r>
                        <a:rPr lang="en-US" sz="1800" dirty="0"/>
                        <a:t>Experience</a:t>
                      </a:r>
                    </a:p>
                  </a:txBody>
                  <a:tcPr marL="68580" marR="68580"/>
                </a:tc>
                <a:tc>
                  <a:txBody>
                    <a:bodyPr/>
                    <a:lstStyle/>
                    <a:p>
                      <a:r>
                        <a:rPr lang="en-US" sz="1800" dirty="0"/>
                        <a:t>Details</a:t>
                      </a:r>
                    </a:p>
                  </a:txBody>
                  <a:tcPr marL="68580" marR="68580"/>
                </a:tc>
                <a:extLst>
                  <a:ext uri="{0D108BD9-81ED-4DB2-BD59-A6C34878D82A}">
                    <a16:rowId xmlns:a16="http://schemas.microsoft.com/office/drawing/2014/main" val="2133251064"/>
                  </a:ext>
                </a:extLst>
              </a:tr>
              <a:tr h="180784">
                <a:tc>
                  <a:txBody>
                    <a:bodyPr/>
                    <a:lstStyle/>
                    <a:p>
                      <a:r>
                        <a:rPr lang="en-US" sz="1800" dirty="0"/>
                        <a:t>Total Experience</a:t>
                      </a:r>
                    </a:p>
                  </a:txBody>
                  <a:tcPr marL="68580" marR="68580"/>
                </a:tc>
                <a:tc>
                  <a:txBody>
                    <a:bodyPr/>
                    <a:lstStyle/>
                    <a:p>
                      <a:r>
                        <a:rPr lang="en-IN" sz="1800" kern="1200" dirty="0">
                          <a:solidFill>
                            <a:schemeClr val="dk1"/>
                          </a:solidFill>
                          <a:effectLst/>
                          <a:latin typeface="+mn-lt"/>
                          <a:ea typeface="+mn-ea"/>
                          <a:cs typeface="+mn-cs"/>
                        </a:rPr>
                        <a:t>4 </a:t>
                      </a:r>
                      <a:r>
                        <a:rPr lang="en-IN" sz="1800" kern="1200" dirty="0" err="1">
                          <a:solidFill>
                            <a:schemeClr val="dk1"/>
                          </a:solidFill>
                          <a:effectLst/>
                          <a:latin typeface="+mn-lt"/>
                          <a:ea typeface="+mn-ea"/>
                          <a:cs typeface="+mn-cs"/>
                        </a:rPr>
                        <a:t>Yrs</a:t>
                      </a:r>
                      <a:endParaRPr lang="en-IN" sz="1800" kern="1200" dirty="0">
                        <a:solidFill>
                          <a:schemeClr val="dk1"/>
                        </a:solidFill>
                        <a:effectLst/>
                        <a:latin typeface="+mn-lt"/>
                        <a:ea typeface="+mn-ea"/>
                        <a:cs typeface="+mn-cs"/>
                      </a:endParaRPr>
                    </a:p>
                  </a:txBody>
                  <a:tcPr marL="68580" marR="68580"/>
                </a:tc>
                <a:extLst>
                  <a:ext uri="{0D108BD9-81ED-4DB2-BD59-A6C34878D82A}">
                    <a16:rowId xmlns:a16="http://schemas.microsoft.com/office/drawing/2014/main" val="3013658682"/>
                  </a:ext>
                </a:extLst>
              </a:tr>
              <a:tr h="180784">
                <a:tc>
                  <a:txBody>
                    <a:bodyPr/>
                    <a:lstStyle/>
                    <a:p>
                      <a:r>
                        <a:rPr lang="en-US" sz="1800" dirty="0"/>
                        <a:t>Teaching Experience</a:t>
                      </a:r>
                    </a:p>
                  </a:txBody>
                  <a:tcPr marL="68580" marR="68580"/>
                </a:tc>
                <a:tc>
                  <a:txBody>
                    <a:bodyPr/>
                    <a:lstStyle/>
                    <a:p>
                      <a:r>
                        <a:rPr lang="en-US" sz="1800" dirty="0"/>
                        <a:t>4</a:t>
                      </a:r>
                      <a:r>
                        <a:rPr lang="en-US" sz="1800" baseline="30000" dirty="0"/>
                        <a:t>th</a:t>
                      </a:r>
                      <a:r>
                        <a:rPr lang="en-US" sz="1800" dirty="0"/>
                        <a:t> January 2021 to till now</a:t>
                      </a:r>
                    </a:p>
                    <a:p>
                      <a:r>
                        <a:rPr lang="en-IN" sz="1800" b="1" kern="1200" dirty="0">
                          <a:solidFill>
                            <a:schemeClr val="dk1"/>
                          </a:solidFill>
                          <a:effectLst/>
                          <a:latin typeface="+mn-lt"/>
                          <a:ea typeface="+mn-ea"/>
                          <a:cs typeface="+mn-cs"/>
                        </a:rPr>
                        <a:t>Subject Taught/Lab</a:t>
                      </a:r>
                      <a:r>
                        <a:rPr lang="en-IN" sz="1800" kern="1200" dirty="0">
                          <a:solidFill>
                            <a:schemeClr val="dk1"/>
                          </a:solidFill>
                          <a:effectLst/>
                          <a:latin typeface="+mn-lt"/>
                          <a:ea typeface="+mn-ea"/>
                          <a:cs typeface="+mn-cs"/>
                        </a:rPr>
                        <a:t>: </a:t>
                      </a:r>
                      <a:r>
                        <a:rPr lang="en-IN" sz="1800" kern="1200" dirty="0" err="1">
                          <a:solidFill>
                            <a:schemeClr val="dk1"/>
                          </a:solidFill>
                          <a:effectLst/>
                          <a:latin typeface="+mn-lt"/>
                          <a:ea typeface="+mn-ea"/>
                          <a:cs typeface="+mn-cs"/>
                        </a:rPr>
                        <a:t>M.Tech</a:t>
                      </a:r>
                      <a:r>
                        <a:rPr lang="en-IN" sz="1800" kern="1200" dirty="0">
                          <a:solidFill>
                            <a:schemeClr val="dk1"/>
                          </a:solidFill>
                          <a:effectLst/>
                          <a:latin typeface="+mn-lt"/>
                          <a:ea typeface="+mn-ea"/>
                          <a:cs typeface="+mn-cs"/>
                        </a:rPr>
                        <a:t> AI Lab in Python, Design Thinking, OOT using JAVA, Artificial Intelligence and Web Technology</a:t>
                      </a:r>
                    </a:p>
                    <a:p>
                      <a:r>
                        <a:rPr lang="en-IN" sz="1800" b="1" kern="1200" dirty="0">
                          <a:solidFill>
                            <a:schemeClr val="dk1"/>
                          </a:solidFill>
                          <a:effectLst/>
                          <a:latin typeface="+mn-lt"/>
                          <a:ea typeface="+mn-ea"/>
                          <a:cs typeface="+mn-cs"/>
                        </a:rPr>
                        <a:t>Subject Interest</a:t>
                      </a:r>
                      <a:r>
                        <a:rPr lang="en-IN" sz="1800" kern="1200" dirty="0">
                          <a:solidFill>
                            <a:schemeClr val="dk1"/>
                          </a:solidFill>
                          <a:effectLst/>
                          <a:latin typeface="+mn-lt"/>
                          <a:ea typeface="+mn-ea"/>
                          <a:cs typeface="+mn-cs"/>
                        </a:rPr>
                        <a:t>:</a:t>
                      </a:r>
                      <a:r>
                        <a:rPr lang="en-IN" sz="1800" b="1" kern="1200" dirty="0">
                          <a:solidFill>
                            <a:schemeClr val="dk1"/>
                          </a:solidFill>
                          <a:effectLst/>
                          <a:latin typeface="+mn-lt"/>
                          <a:ea typeface="+mn-ea"/>
                          <a:cs typeface="+mn-cs"/>
                        </a:rPr>
                        <a:t> </a:t>
                      </a:r>
                      <a:r>
                        <a:rPr lang="en-IN" sz="1800" kern="1200" dirty="0">
                          <a:solidFill>
                            <a:schemeClr val="dk1"/>
                          </a:solidFill>
                          <a:effectLst/>
                          <a:latin typeface="+mn-lt"/>
                          <a:ea typeface="+mn-ea"/>
                          <a:cs typeface="+mn-cs"/>
                        </a:rPr>
                        <a:t>Artificial Intelligence, Python</a:t>
                      </a:r>
                    </a:p>
                  </a:txBody>
                  <a:tcPr marL="68580" marR="68580"/>
                </a:tc>
                <a:extLst>
                  <a:ext uri="{0D108BD9-81ED-4DB2-BD59-A6C34878D82A}">
                    <a16:rowId xmlns:a16="http://schemas.microsoft.com/office/drawing/2014/main" val="3531348583"/>
                  </a:ext>
                </a:extLst>
              </a:tr>
              <a:tr h="1476232">
                <a:tc>
                  <a:txBody>
                    <a:bodyPr/>
                    <a:lstStyle/>
                    <a:p>
                      <a:r>
                        <a:rPr lang="en-US" sz="1800" dirty="0"/>
                        <a:t>Industrial Work Experience</a:t>
                      </a:r>
                    </a:p>
                    <a:p>
                      <a:endParaRPr lang="en-US" sz="1800" dirty="0"/>
                    </a:p>
                  </a:txBody>
                  <a:tcPr marL="68580" marR="68580"/>
                </a:tc>
                <a:tc>
                  <a:txBody>
                    <a:bodyPr/>
                    <a:lstStyle/>
                    <a:p>
                      <a:r>
                        <a:rPr lang="en-US" sz="1800" dirty="0"/>
                        <a:t>2.6 Years</a:t>
                      </a:r>
                    </a:p>
                    <a:p>
                      <a:pPr algn="just"/>
                      <a:r>
                        <a:rPr lang="en-US" sz="1800" b="0" dirty="0"/>
                        <a:t>Worked as Configuration Management Engineer  and Network Integration Engineer in 3G and 4G Technology at</a:t>
                      </a:r>
                      <a:r>
                        <a:rPr lang="en-US" sz="1800" b="0" kern="1200" dirty="0">
                          <a:solidFill>
                            <a:schemeClr val="dk1"/>
                          </a:solidFill>
                          <a:effectLst/>
                          <a:latin typeface="+mn-lt"/>
                          <a:ea typeface="+mn-ea"/>
                          <a:cs typeface="+mn-cs"/>
                        </a:rPr>
                        <a:t> </a:t>
                      </a:r>
                      <a:r>
                        <a:rPr lang="en-IN" sz="1800" b="0" kern="1200" dirty="0">
                          <a:solidFill>
                            <a:schemeClr val="dk1"/>
                          </a:solidFill>
                          <a:effectLst/>
                          <a:latin typeface="+mn-lt"/>
                          <a:ea typeface="+mn-ea"/>
                          <a:cs typeface="+mn-cs"/>
                        </a:rPr>
                        <a:t>Nokia, Sector-62, Noida (21 Jan 2016 to 20 July 2017) </a:t>
                      </a:r>
                    </a:p>
                    <a:p>
                      <a:pPr marL="0" marR="0" lvl="0" indent="0" algn="just" defTabSz="914400" rtl="0" eaLnBrk="1" fontAlgn="auto" latinLnBrk="0" hangingPunct="1">
                        <a:lnSpc>
                          <a:spcPct val="100000"/>
                        </a:lnSpc>
                        <a:spcBef>
                          <a:spcPts val="0"/>
                        </a:spcBef>
                        <a:spcAft>
                          <a:spcPts val="0"/>
                        </a:spcAft>
                        <a:buClrTx/>
                        <a:buSzTx/>
                        <a:buFontTx/>
                        <a:buNone/>
                        <a:tabLst/>
                        <a:defRPr/>
                      </a:pPr>
                      <a:r>
                        <a:rPr lang="en-GB" sz="1800" b="0" kern="1200" dirty="0">
                          <a:solidFill>
                            <a:schemeClr val="dk1"/>
                          </a:solidFill>
                          <a:effectLst/>
                          <a:latin typeface="+mn-lt"/>
                          <a:ea typeface="+mn-ea"/>
                          <a:cs typeface="+mn-cs"/>
                        </a:rPr>
                        <a:t>Worked as Fault Management Engineer in Ericsson, Sector-62,Noida(2 Feb 2015 to 20 Jan 2016)</a:t>
                      </a:r>
                      <a:r>
                        <a:rPr lang="en-IN" sz="1800" b="0" dirty="0">
                          <a:effectLst/>
                        </a:rPr>
                        <a:t> </a:t>
                      </a:r>
                      <a:endParaRPr lang="en-IN" sz="1800" b="0" kern="1200" dirty="0">
                        <a:solidFill>
                          <a:schemeClr val="dk1"/>
                        </a:solidFill>
                        <a:effectLst/>
                        <a:latin typeface="+mn-lt"/>
                        <a:ea typeface="+mn-ea"/>
                        <a:cs typeface="+mn-cs"/>
                      </a:endParaRPr>
                    </a:p>
                  </a:txBody>
                  <a:tcPr marL="68580" marR="68580"/>
                </a:tc>
                <a:extLst>
                  <a:ext uri="{0D108BD9-81ED-4DB2-BD59-A6C34878D82A}">
                    <a16:rowId xmlns:a16="http://schemas.microsoft.com/office/drawing/2014/main" val="778506616"/>
                  </a:ext>
                </a:extLst>
              </a:tr>
            </a:tbl>
          </a:graphicData>
        </a:graphic>
      </p:graphicFrame>
      <p:sp>
        <p:nvSpPr>
          <p:cNvPr id="4" name="Title 1">
            <a:extLst>
              <a:ext uri="{FF2B5EF4-FFF2-40B4-BE49-F238E27FC236}">
                <a16:creationId xmlns:a16="http://schemas.microsoft.com/office/drawing/2014/main" id="{EB97A82B-2560-C14E-AA99-1C83A02642CB}"/>
              </a:ext>
            </a:extLst>
          </p:cNvPr>
          <p:cNvSpPr txBox="1">
            <a:spLocks/>
          </p:cNvSpPr>
          <p:nvPr/>
        </p:nvSpPr>
        <p:spPr>
          <a:xfrm>
            <a:off x="1438242" y="3"/>
            <a:ext cx="7420038"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algn="ctr"/>
            <a:r>
              <a:rPr lang="en-US" sz="2400" dirty="0"/>
              <a:t>Faculty Profile</a:t>
            </a:r>
          </a:p>
        </p:txBody>
      </p:sp>
      <p:sp>
        <p:nvSpPr>
          <p:cNvPr id="7" name="Date Placeholder 8"/>
          <p:cNvSpPr>
            <a:spLocks noGrp="1"/>
          </p:cNvSpPr>
          <p:nvPr>
            <p:ph type="dt" sz="half" idx="10"/>
          </p:nvPr>
        </p:nvSpPr>
        <p:spPr>
          <a:xfrm>
            <a:off x="428596" y="6492875"/>
            <a:ext cx="2133600" cy="365125"/>
          </a:xfrm>
        </p:spPr>
        <p:txBody>
          <a:bodyPr/>
          <a:lstStyle/>
          <a:p>
            <a:fld id="{9EF0173C-CA2E-49AE-96B6-2DBA7695A2D6}" type="datetime1">
              <a:rPr lang="en-US" smtClean="0"/>
              <a:t>7/31/2024</a:t>
            </a:fld>
            <a:endParaRPr lang="en-US" dirty="0"/>
          </a:p>
        </p:txBody>
      </p:sp>
      <p:sp>
        <p:nvSpPr>
          <p:cNvPr id="8" name="Footer Placeholder 4">
            <a:extLst>
              <a:ext uri="{FF2B5EF4-FFF2-40B4-BE49-F238E27FC236}">
                <a16:creationId xmlns:a16="http://schemas.microsoft.com/office/drawing/2014/main" id="{F60777EF-AB41-44CD-AA5B-D3265C73A511}"/>
              </a:ext>
            </a:extLst>
          </p:cNvPr>
          <p:cNvSpPr>
            <a:spLocks noGrp="1"/>
          </p:cNvSpPr>
          <p:nvPr>
            <p:ph type="ftr" sz="quarter" idx="11"/>
          </p:nvPr>
        </p:nvSpPr>
        <p:spPr>
          <a:xfrm>
            <a:off x="2514600" y="6356350"/>
            <a:ext cx="5029200" cy="501650"/>
          </a:xfrm>
        </p:spPr>
        <p:txBody>
          <a:bodyPr anchor="ctr"/>
          <a:lstStyle/>
          <a:p>
            <a:r>
              <a:rPr lang="en-US"/>
              <a:t>Dr. Rashmi Mishra                           Unit-I</a:t>
            </a:r>
            <a:endParaRPr lang="en-US" dirty="0"/>
          </a:p>
        </p:txBody>
      </p:sp>
      <p:sp>
        <p:nvSpPr>
          <p:cNvPr id="9" name="Slide Number Placeholder 9"/>
          <p:cNvSpPr>
            <a:spLocks noGrp="1"/>
          </p:cNvSpPr>
          <p:nvPr>
            <p:ph type="sldNum" sz="quarter" idx="12"/>
          </p:nvPr>
        </p:nvSpPr>
        <p:spPr>
          <a:xfrm>
            <a:off x="6553200" y="6356350"/>
            <a:ext cx="2133600" cy="365125"/>
          </a:xfrm>
        </p:spPr>
        <p:txBody>
          <a:bodyPr/>
          <a:lstStyle/>
          <a:p>
            <a:fld id="{B6F15528-21DE-4FAA-801E-634DDDAF4B2B}" type="slidenum">
              <a:rPr lang="en-US" smtClean="0"/>
              <a:pPr/>
              <a:t>2</a:t>
            </a:fld>
            <a:endParaRPr lang="en-US"/>
          </a:p>
        </p:txBody>
      </p:sp>
      <p:pic>
        <p:nvPicPr>
          <p:cNvPr id="11" name="Picture 10"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19782019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A4645918-CC38-47C7-8773-3DCC4E4A695C}" type="datetime1">
              <a:rPr lang="en-US" smtClean="0"/>
              <a:t>7/31/2024</a:t>
            </a:fld>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20</a:t>
            </a:fld>
            <a:endParaRPr lang="en-US" dirty="0"/>
          </a:p>
        </p:txBody>
      </p:sp>
      <p:sp>
        <p:nvSpPr>
          <p:cNvPr id="8" name="Title 1">
            <a:extLst>
              <a:ext uri="{FF2B5EF4-FFF2-40B4-BE49-F238E27FC236}">
                <a16:creationId xmlns:a16="http://schemas.microsoft.com/office/drawing/2014/main" id="{6B1D2A93-CE6C-181E-7200-692E2EA5CF64}"/>
              </a:ext>
            </a:extLst>
          </p:cNvPr>
          <p:cNvSpPr txBox="1">
            <a:spLocks/>
          </p:cNvSpPr>
          <p:nvPr/>
        </p:nvSpPr>
        <p:spPr>
          <a:xfrm>
            <a:off x="1371600" y="0"/>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algn="ctr">
              <a:spcBef>
                <a:spcPct val="0"/>
              </a:spcBef>
              <a:defRPr/>
            </a:pPr>
            <a:r>
              <a:rPr lang="en-US" sz="2400" dirty="0"/>
              <a:t>CO – PO and PSO  Mapping</a:t>
            </a:r>
          </a:p>
        </p:txBody>
      </p:sp>
      <p:sp>
        <p:nvSpPr>
          <p:cNvPr id="10" name="Footer Placeholder 4">
            <a:extLst>
              <a:ext uri="{FF2B5EF4-FFF2-40B4-BE49-F238E27FC236}">
                <a16:creationId xmlns:a16="http://schemas.microsoft.com/office/drawing/2014/main" id="{DD1352AC-89C1-582A-1B5B-4FE292596CDD}"/>
              </a:ext>
            </a:extLst>
          </p:cNvPr>
          <p:cNvSpPr>
            <a:spLocks noGrp="1"/>
          </p:cNvSpPr>
          <p:nvPr>
            <p:ph type="ftr" sz="quarter" idx="11"/>
          </p:nvPr>
        </p:nvSpPr>
        <p:spPr>
          <a:xfrm>
            <a:off x="2514600" y="6356350"/>
            <a:ext cx="5029200" cy="365125"/>
          </a:xfrm>
        </p:spPr>
        <p:txBody>
          <a:bodyPr/>
          <a:lstStyle/>
          <a:p>
            <a:r>
              <a:rPr lang="en-US"/>
              <a:t>Dr. Rashmi Mishra                           Unit-I</a:t>
            </a:r>
            <a:endParaRPr lang="en-US" dirty="0"/>
          </a:p>
        </p:txBody>
      </p:sp>
      <p:graphicFrame>
        <p:nvGraphicFramePr>
          <p:cNvPr id="12" name="Content Placeholder 11">
            <a:extLst>
              <a:ext uri="{FF2B5EF4-FFF2-40B4-BE49-F238E27FC236}">
                <a16:creationId xmlns:a16="http://schemas.microsoft.com/office/drawing/2014/main" id="{F7E951E7-9A5F-4590-9FB3-6B30C2C10857}"/>
              </a:ext>
            </a:extLst>
          </p:cNvPr>
          <p:cNvGraphicFramePr>
            <a:graphicFrameLocks noGrp="1"/>
          </p:cNvGraphicFramePr>
          <p:nvPr>
            <p:ph idx="1"/>
            <p:extLst>
              <p:ext uri="{D42A27DB-BD31-4B8C-83A1-F6EECF244321}">
                <p14:modId xmlns:p14="http://schemas.microsoft.com/office/powerpoint/2010/main" val="3882929918"/>
              </p:ext>
            </p:extLst>
          </p:nvPr>
        </p:nvGraphicFramePr>
        <p:xfrm>
          <a:off x="712842" y="1327149"/>
          <a:ext cx="8153402" cy="4572000"/>
        </p:xfrm>
        <a:graphic>
          <a:graphicData uri="http://schemas.openxmlformats.org/drawingml/2006/table">
            <a:tbl>
              <a:tblPr>
                <a:tableStyleId>{5C22544A-7EE6-4342-B048-85BDC9FD1C3A}</a:tableStyleId>
              </a:tblPr>
              <a:tblGrid>
                <a:gridCol w="1295400">
                  <a:extLst>
                    <a:ext uri="{9D8B030D-6E8A-4147-A177-3AD203B41FA5}">
                      <a16:colId xmlns:a16="http://schemas.microsoft.com/office/drawing/2014/main" val="336454987"/>
                    </a:ext>
                  </a:extLst>
                </a:gridCol>
                <a:gridCol w="576167">
                  <a:extLst>
                    <a:ext uri="{9D8B030D-6E8A-4147-A177-3AD203B41FA5}">
                      <a16:colId xmlns:a16="http://schemas.microsoft.com/office/drawing/2014/main" val="2419786324"/>
                    </a:ext>
                  </a:extLst>
                </a:gridCol>
                <a:gridCol w="428619">
                  <a:extLst>
                    <a:ext uri="{9D8B030D-6E8A-4147-A177-3AD203B41FA5}">
                      <a16:colId xmlns:a16="http://schemas.microsoft.com/office/drawing/2014/main" val="2116179407"/>
                    </a:ext>
                  </a:extLst>
                </a:gridCol>
                <a:gridCol w="593065">
                  <a:extLst>
                    <a:ext uri="{9D8B030D-6E8A-4147-A177-3AD203B41FA5}">
                      <a16:colId xmlns:a16="http://schemas.microsoft.com/office/drawing/2014/main" val="4150870881"/>
                    </a:ext>
                  </a:extLst>
                </a:gridCol>
                <a:gridCol w="593065">
                  <a:extLst>
                    <a:ext uri="{9D8B030D-6E8A-4147-A177-3AD203B41FA5}">
                      <a16:colId xmlns:a16="http://schemas.microsoft.com/office/drawing/2014/main" val="1959501051"/>
                    </a:ext>
                  </a:extLst>
                </a:gridCol>
                <a:gridCol w="593065">
                  <a:extLst>
                    <a:ext uri="{9D8B030D-6E8A-4147-A177-3AD203B41FA5}">
                      <a16:colId xmlns:a16="http://schemas.microsoft.com/office/drawing/2014/main" val="714186528"/>
                    </a:ext>
                  </a:extLst>
                </a:gridCol>
                <a:gridCol w="593065">
                  <a:extLst>
                    <a:ext uri="{9D8B030D-6E8A-4147-A177-3AD203B41FA5}">
                      <a16:colId xmlns:a16="http://schemas.microsoft.com/office/drawing/2014/main" val="1947496999"/>
                    </a:ext>
                  </a:extLst>
                </a:gridCol>
                <a:gridCol w="593065">
                  <a:extLst>
                    <a:ext uri="{9D8B030D-6E8A-4147-A177-3AD203B41FA5}">
                      <a16:colId xmlns:a16="http://schemas.microsoft.com/office/drawing/2014/main" val="1278955555"/>
                    </a:ext>
                  </a:extLst>
                </a:gridCol>
                <a:gridCol w="593065">
                  <a:extLst>
                    <a:ext uri="{9D8B030D-6E8A-4147-A177-3AD203B41FA5}">
                      <a16:colId xmlns:a16="http://schemas.microsoft.com/office/drawing/2014/main" val="293989632"/>
                    </a:ext>
                  </a:extLst>
                </a:gridCol>
                <a:gridCol w="517030">
                  <a:extLst>
                    <a:ext uri="{9D8B030D-6E8A-4147-A177-3AD203B41FA5}">
                      <a16:colId xmlns:a16="http://schemas.microsoft.com/office/drawing/2014/main" val="2587493755"/>
                    </a:ext>
                  </a:extLst>
                </a:gridCol>
                <a:gridCol w="593065">
                  <a:extLst>
                    <a:ext uri="{9D8B030D-6E8A-4147-A177-3AD203B41FA5}">
                      <a16:colId xmlns:a16="http://schemas.microsoft.com/office/drawing/2014/main" val="3619800553"/>
                    </a:ext>
                  </a:extLst>
                </a:gridCol>
                <a:gridCol w="517030">
                  <a:extLst>
                    <a:ext uri="{9D8B030D-6E8A-4147-A177-3AD203B41FA5}">
                      <a16:colId xmlns:a16="http://schemas.microsoft.com/office/drawing/2014/main" val="3634469593"/>
                    </a:ext>
                  </a:extLst>
                </a:gridCol>
                <a:gridCol w="632776">
                  <a:extLst>
                    <a:ext uri="{9D8B030D-6E8A-4147-A177-3AD203B41FA5}">
                      <a16:colId xmlns:a16="http://schemas.microsoft.com/office/drawing/2014/main" val="1787714184"/>
                    </a:ext>
                  </a:extLst>
                </a:gridCol>
                <a:gridCol w="34925">
                  <a:extLst>
                    <a:ext uri="{9D8B030D-6E8A-4147-A177-3AD203B41FA5}">
                      <a16:colId xmlns:a16="http://schemas.microsoft.com/office/drawing/2014/main" val="2421800470"/>
                    </a:ext>
                  </a:extLst>
                </a:gridCol>
              </a:tblGrid>
              <a:tr h="688113">
                <a:tc gridSpan="14">
                  <a:txBody>
                    <a:bodyPr/>
                    <a:lstStyle/>
                    <a:p>
                      <a:pPr algn="ctr">
                        <a:lnSpc>
                          <a:spcPct val="106000"/>
                        </a:lnSpc>
                        <a:spcAft>
                          <a:spcPts val="0"/>
                        </a:spcAft>
                      </a:pPr>
                      <a:r>
                        <a:rPr lang="en-US" sz="1800" b="1" kern="1200" dirty="0">
                          <a:effectLst/>
                          <a:latin typeface="+mn-lt"/>
                          <a:cs typeface="Times New Roman" panose="02020603050405020304" pitchFamily="18" charset="0"/>
                        </a:rPr>
                        <a:t>Design Thinking </a:t>
                      </a:r>
                      <a:endParaRPr lang="en-IN" sz="1800" b="1" dirty="0">
                        <a:effectLst/>
                        <a:latin typeface="+mn-lt"/>
                        <a:ea typeface="Calibri" panose="020F0502020204030204" pitchFamily="34" charset="0"/>
                        <a:cs typeface="Times New Roman" panose="02020603050405020304" pitchFamily="18" charset="0"/>
                      </a:endParaRPr>
                    </a:p>
                  </a:txBody>
                  <a:tcPr marL="9525" marR="9525" marT="9525" marB="0" anchor="ct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3807401935"/>
                  </a:ext>
                </a:extLst>
              </a:tr>
              <a:tr h="782978">
                <a:tc>
                  <a:txBody>
                    <a:bodyPr/>
                    <a:lstStyle/>
                    <a:p>
                      <a:pPr algn="ctr">
                        <a:lnSpc>
                          <a:spcPct val="106000"/>
                        </a:lnSpc>
                        <a:spcAft>
                          <a:spcPts val="0"/>
                        </a:spcAft>
                      </a:pPr>
                      <a:r>
                        <a:rPr lang="en-US" sz="1800" b="0" kern="1200" dirty="0">
                          <a:effectLst/>
                        </a:rPr>
                        <a:t>CO.K</a:t>
                      </a:r>
                      <a:endParaRPr lang="en-IN"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kern="1200" dirty="0">
                          <a:effectLst/>
                        </a:rPr>
                        <a:t>PO1</a:t>
                      </a:r>
                      <a:endParaRPr lang="en-IN"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kern="1200" dirty="0">
                          <a:effectLst/>
                        </a:rPr>
                        <a:t>PO2</a:t>
                      </a:r>
                      <a:endParaRPr lang="en-IN"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kern="1200" dirty="0">
                          <a:effectLst/>
                        </a:rPr>
                        <a:t>PO3</a:t>
                      </a:r>
                      <a:endParaRPr lang="en-IN"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kern="1200" dirty="0">
                          <a:effectLst/>
                        </a:rPr>
                        <a:t>PO4</a:t>
                      </a:r>
                      <a:endParaRPr lang="en-IN"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kern="1200" dirty="0">
                          <a:effectLst/>
                        </a:rPr>
                        <a:t>PO5</a:t>
                      </a:r>
                      <a:endParaRPr lang="en-IN"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kern="1200" dirty="0">
                          <a:effectLst/>
                        </a:rPr>
                        <a:t>PO6</a:t>
                      </a:r>
                      <a:endParaRPr lang="en-IN"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kern="1200" dirty="0">
                          <a:effectLst/>
                        </a:rPr>
                        <a:t>PO7</a:t>
                      </a:r>
                      <a:endParaRPr lang="en-IN"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kern="1200">
                          <a:effectLst/>
                        </a:rPr>
                        <a:t>PO8</a:t>
                      </a:r>
                      <a:endParaRPr lang="en-IN" sz="1800" b="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kern="1200">
                          <a:effectLst/>
                        </a:rPr>
                        <a:t>PO9</a:t>
                      </a:r>
                      <a:endParaRPr lang="en-IN" sz="1800" b="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kern="1200">
                          <a:effectLst/>
                        </a:rPr>
                        <a:t>PO10</a:t>
                      </a:r>
                      <a:endParaRPr lang="en-IN" sz="1800" b="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kern="1200">
                          <a:effectLst/>
                        </a:rPr>
                        <a:t>PO11</a:t>
                      </a:r>
                      <a:endParaRPr lang="en-IN" sz="1800" b="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kern="1200">
                          <a:effectLst/>
                        </a:rPr>
                        <a:t>PO12</a:t>
                      </a:r>
                      <a:endParaRPr lang="en-IN" sz="1800" b="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nSpc>
                          <a:spcPct val="107000"/>
                        </a:lnSpc>
                        <a:spcAft>
                          <a:spcPts val="800"/>
                        </a:spcAft>
                      </a:pPr>
                      <a:r>
                        <a:rPr lang="en-IN" sz="1800">
                          <a:effectLst/>
                        </a:rPr>
                        <a:t> </a:t>
                      </a:r>
                      <a:endParaRPr lang="en-IN" sz="18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1403446412"/>
                  </a:ext>
                </a:extLst>
              </a:tr>
              <a:tr h="510040">
                <a:tc>
                  <a:txBody>
                    <a:bodyPr/>
                    <a:lstStyle/>
                    <a:p>
                      <a:pPr algn="ctr">
                        <a:lnSpc>
                          <a:spcPct val="106000"/>
                        </a:lnSpc>
                        <a:spcAft>
                          <a:spcPts val="0"/>
                        </a:spcAft>
                      </a:pPr>
                      <a:r>
                        <a:rPr lang="en-US" sz="1800" b="0" kern="1200" dirty="0">
                          <a:solidFill>
                            <a:schemeClr val="tx1"/>
                          </a:solidFill>
                          <a:effectLst/>
                        </a:rPr>
                        <a:t>ACSE0503.1</a:t>
                      </a:r>
                      <a:endParaRPr lang="en-IN" sz="18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kern="1200" dirty="0">
                          <a:solidFill>
                            <a:schemeClr val="tx1"/>
                          </a:solidFill>
                          <a:effectLst/>
                        </a:rPr>
                        <a:t>3</a:t>
                      </a:r>
                      <a:endParaRPr lang="en-IN" sz="18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kern="1200" dirty="0">
                          <a:solidFill>
                            <a:schemeClr val="tx1"/>
                          </a:solidFill>
                          <a:effectLst/>
                        </a:rPr>
                        <a:t>3</a:t>
                      </a:r>
                      <a:endParaRPr lang="en-IN" sz="18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kern="1200" dirty="0">
                          <a:solidFill>
                            <a:schemeClr val="tx1"/>
                          </a:solidFill>
                          <a:effectLst/>
                        </a:rPr>
                        <a:t>3</a:t>
                      </a:r>
                      <a:endParaRPr lang="en-IN" sz="18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kern="1200" dirty="0">
                          <a:solidFill>
                            <a:schemeClr val="tx1"/>
                          </a:solidFill>
                          <a:effectLst/>
                        </a:rPr>
                        <a:t>3</a:t>
                      </a:r>
                      <a:endParaRPr lang="en-IN" sz="18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IN" sz="1800" b="0" kern="1200" dirty="0">
                          <a:solidFill>
                            <a:schemeClr val="tx1"/>
                          </a:solidFill>
                          <a:effectLst/>
                        </a:rPr>
                        <a:t>2</a:t>
                      </a:r>
                      <a:endParaRPr lang="en-IN" sz="18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kern="1200" dirty="0">
                          <a:solidFill>
                            <a:schemeClr val="tx1"/>
                          </a:solidFill>
                          <a:effectLst/>
                        </a:rPr>
                        <a:t>-</a:t>
                      </a:r>
                      <a:endParaRPr lang="en-IN" sz="18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kern="1200" dirty="0">
                          <a:solidFill>
                            <a:schemeClr val="tx1"/>
                          </a:solidFill>
                          <a:effectLst/>
                        </a:rPr>
                        <a:t>-</a:t>
                      </a:r>
                      <a:endParaRPr lang="en-IN" sz="18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kern="1200" dirty="0">
                          <a:solidFill>
                            <a:schemeClr val="tx1"/>
                          </a:solidFill>
                          <a:effectLst/>
                        </a:rPr>
                        <a:t>-</a:t>
                      </a:r>
                      <a:endParaRPr lang="en-IN" sz="18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kern="1200" dirty="0">
                          <a:solidFill>
                            <a:schemeClr val="tx1"/>
                          </a:solidFill>
                          <a:effectLst/>
                        </a:rPr>
                        <a:t>2</a:t>
                      </a:r>
                      <a:endParaRPr lang="en-IN" sz="18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kern="1200" dirty="0">
                          <a:solidFill>
                            <a:schemeClr val="tx1"/>
                          </a:solidFill>
                          <a:effectLst/>
                        </a:rPr>
                        <a:t>2</a:t>
                      </a:r>
                      <a:endParaRPr lang="en-IN" sz="18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kern="1200" dirty="0">
                          <a:solidFill>
                            <a:schemeClr val="tx1"/>
                          </a:solidFill>
                          <a:effectLst/>
                        </a:rPr>
                        <a:t>-</a:t>
                      </a:r>
                      <a:endParaRPr lang="en-IN" sz="18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kern="1200" dirty="0">
                          <a:solidFill>
                            <a:schemeClr val="tx1"/>
                          </a:solidFill>
                          <a:effectLst/>
                        </a:rPr>
                        <a:t>3</a:t>
                      </a:r>
                      <a:endParaRPr lang="en-IN" sz="18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nSpc>
                          <a:spcPct val="107000"/>
                        </a:lnSpc>
                        <a:spcAft>
                          <a:spcPts val="800"/>
                        </a:spcAft>
                      </a:pPr>
                      <a:r>
                        <a:rPr lang="en-IN" sz="1800">
                          <a:effectLst/>
                        </a:rPr>
                        <a:t> </a:t>
                      </a:r>
                      <a:endParaRPr lang="en-IN" sz="18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1785205472"/>
                  </a:ext>
                </a:extLst>
              </a:tr>
              <a:tr h="499048">
                <a:tc>
                  <a:txBody>
                    <a:bodyPr/>
                    <a:lstStyle/>
                    <a:p>
                      <a:pPr algn="ctr">
                        <a:lnSpc>
                          <a:spcPct val="106000"/>
                        </a:lnSpc>
                        <a:spcAft>
                          <a:spcPts val="0"/>
                        </a:spcAft>
                      </a:pPr>
                      <a:r>
                        <a:rPr lang="en-US" sz="1800" b="0" kern="1200" dirty="0">
                          <a:solidFill>
                            <a:schemeClr val="tx1"/>
                          </a:solidFill>
                          <a:effectLst/>
                        </a:rPr>
                        <a:t>ACSE0503.2</a:t>
                      </a:r>
                      <a:endParaRPr lang="en-IN" sz="18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kern="1200" dirty="0">
                          <a:effectLst/>
                        </a:rPr>
                        <a:t>3</a:t>
                      </a:r>
                      <a:endParaRPr lang="en-IN"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kern="1200" dirty="0">
                          <a:effectLst/>
                        </a:rPr>
                        <a:t>3</a:t>
                      </a:r>
                      <a:endParaRPr lang="en-IN"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kern="1200" dirty="0">
                          <a:effectLst/>
                        </a:rPr>
                        <a:t>3</a:t>
                      </a:r>
                      <a:endParaRPr lang="en-IN"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kern="1200" dirty="0">
                          <a:effectLst/>
                        </a:rPr>
                        <a:t>3</a:t>
                      </a:r>
                      <a:endParaRPr lang="en-IN"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kern="1200" dirty="0">
                          <a:effectLst/>
                        </a:rPr>
                        <a:t>2</a:t>
                      </a:r>
                      <a:endParaRPr lang="en-IN"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kern="1200" dirty="0">
                          <a:effectLst/>
                        </a:rPr>
                        <a:t>2</a:t>
                      </a:r>
                      <a:endParaRPr lang="en-IN"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kern="1200" dirty="0">
                          <a:effectLst/>
                        </a:rPr>
                        <a:t>-</a:t>
                      </a:r>
                      <a:endParaRPr lang="en-IN"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kern="1200">
                          <a:effectLst/>
                        </a:rPr>
                        <a:t>1</a:t>
                      </a:r>
                      <a:endParaRPr lang="en-IN" sz="1800" b="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kern="1200" dirty="0">
                          <a:effectLst/>
                        </a:rPr>
                        <a:t>1</a:t>
                      </a:r>
                      <a:endParaRPr lang="en-IN"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kern="1200">
                          <a:effectLst/>
                        </a:rPr>
                        <a:t>1</a:t>
                      </a:r>
                      <a:endParaRPr lang="en-IN" sz="1800" b="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kern="1200">
                          <a:effectLst/>
                        </a:rPr>
                        <a:t>-</a:t>
                      </a:r>
                      <a:endParaRPr lang="en-IN" sz="1800" b="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kern="1200">
                          <a:effectLst/>
                        </a:rPr>
                        <a:t>3</a:t>
                      </a:r>
                      <a:endParaRPr lang="en-IN" sz="1800" b="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nSpc>
                          <a:spcPct val="107000"/>
                        </a:lnSpc>
                        <a:spcAft>
                          <a:spcPts val="800"/>
                        </a:spcAft>
                      </a:pPr>
                      <a:r>
                        <a:rPr lang="en-IN" sz="1800">
                          <a:effectLst/>
                        </a:rPr>
                        <a:t> </a:t>
                      </a:r>
                      <a:endParaRPr lang="en-IN" sz="18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71837788"/>
                  </a:ext>
                </a:extLst>
              </a:tr>
              <a:tr h="488054">
                <a:tc>
                  <a:txBody>
                    <a:bodyPr/>
                    <a:lstStyle/>
                    <a:p>
                      <a:pPr algn="ctr">
                        <a:lnSpc>
                          <a:spcPct val="106000"/>
                        </a:lnSpc>
                        <a:spcAft>
                          <a:spcPts val="0"/>
                        </a:spcAft>
                      </a:pPr>
                      <a:r>
                        <a:rPr lang="en-US" sz="1800" b="0" kern="1200" dirty="0">
                          <a:solidFill>
                            <a:schemeClr val="tx1"/>
                          </a:solidFill>
                          <a:effectLst/>
                        </a:rPr>
                        <a:t>ACSE0503.3</a:t>
                      </a:r>
                      <a:endParaRPr lang="en-IN" sz="18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kern="1200">
                          <a:effectLst/>
                        </a:rPr>
                        <a:t>3</a:t>
                      </a:r>
                      <a:endParaRPr lang="en-IN" sz="1800" b="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kern="1200" dirty="0">
                          <a:effectLst/>
                        </a:rPr>
                        <a:t>3</a:t>
                      </a:r>
                      <a:endParaRPr lang="en-IN"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kern="1200">
                          <a:effectLst/>
                        </a:rPr>
                        <a:t>2</a:t>
                      </a:r>
                      <a:endParaRPr lang="en-IN" sz="1800" b="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kern="1200">
                          <a:effectLst/>
                        </a:rPr>
                        <a:t>3</a:t>
                      </a:r>
                      <a:endParaRPr lang="en-IN" sz="1800" b="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kern="1200" dirty="0">
                          <a:effectLst/>
                        </a:rPr>
                        <a:t>3</a:t>
                      </a:r>
                      <a:endParaRPr lang="en-IN"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kern="1200" dirty="0">
                          <a:effectLst/>
                        </a:rPr>
                        <a:t>2</a:t>
                      </a:r>
                      <a:endParaRPr lang="en-IN"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kern="1200" dirty="0">
                          <a:effectLst/>
                        </a:rPr>
                        <a:t>-</a:t>
                      </a:r>
                      <a:endParaRPr lang="en-IN"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kern="1200" dirty="0">
                          <a:effectLst/>
                        </a:rPr>
                        <a:t>2</a:t>
                      </a:r>
                      <a:endParaRPr lang="en-IN"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kern="1200" dirty="0">
                          <a:effectLst/>
                        </a:rPr>
                        <a:t>1</a:t>
                      </a:r>
                      <a:endParaRPr lang="en-IN"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kern="1200" dirty="0">
                          <a:effectLst/>
                        </a:rPr>
                        <a:t>1</a:t>
                      </a:r>
                      <a:endParaRPr lang="en-IN"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IN" sz="1800" b="0" dirty="0">
                          <a:effectLst/>
                        </a:rPr>
                        <a:t>2</a:t>
                      </a:r>
                      <a:endParaRPr lang="en-IN"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kern="1200">
                          <a:effectLst/>
                        </a:rPr>
                        <a:t>3</a:t>
                      </a:r>
                      <a:endParaRPr lang="en-IN" sz="1800" b="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nSpc>
                          <a:spcPct val="107000"/>
                        </a:lnSpc>
                        <a:spcAft>
                          <a:spcPts val="800"/>
                        </a:spcAft>
                      </a:pPr>
                      <a:r>
                        <a:rPr lang="en-IN" sz="1800">
                          <a:effectLst/>
                        </a:rPr>
                        <a:t> </a:t>
                      </a:r>
                      <a:endParaRPr lang="en-IN" sz="18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2653856071"/>
                  </a:ext>
                </a:extLst>
              </a:tr>
              <a:tr h="510040">
                <a:tc>
                  <a:txBody>
                    <a:bodyPr/>
                    <a:lstStyle/>
                    <a:p>
                      <a:pPr algn="ctr">
                        <a:lnSpc>
                          <a:spcPct val="106000"/>
                        </a:lnSpc>
                        <a:spcAft>
                          <a:spcPts val="0"/>
                        </a:spcAft>
                      </a:pPr>
                      <a:r>
                        <a:rPr lang="en-US" sz="1800" b="0" kern="1200" dirty="0">
                          <a:solidFill>
                            <a:schemeClr val="tx1"/>
                          </a:solidFill>
                          <a:effectLst/>
                        </a:rPr>
                        <a:t>ACSE0503.4</a:t>
                      </a:r>
                      <a:endParaRPr lang="en-IN" sz="18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kern="1200">
                          <a:effectLst/>
                        </a:rPr>
                        <a:t>3</a:t>
                      </a:r>
                      <a:endParaRPr lang="en-IN" sz="1800" b="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kern="1200">
                          <a:effectLst/>
                        </a:rPr>
                        <a:t>3</a:t>
                      </a:r>
                      <a:endParaRPr lang="en-IN" sz="1800" b="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kern="1200" dirty="0">
                          <a:effectLst/>
                        </a:rPr>
                        <a:t>3</a:t>
                      </a:r>
                      <a:endParaRPr lang="en-IN"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kern="1200">
                          <a:effectLst/>
                        </a:rPr>
                        <a:t>3</a:t>
                      </a:r>
                      <a:endParaRPr lang="en-IN" sz="1800" b="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kern="1200">
                          <a:effectLst/>
                        </a:rPr>
                        <a:t>2</a:t>
                      </a:r>
                      <a:endParaRPr lang="en-IN" sz="1800" b="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kern="1200" dirty="0">
                          <a:effectLst/>
                        </a:rPr>
                        <a:t>2</a:t>
                      </a:r>
                      <a:endParaRPr lang="en-IN"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kern="1200" dirty="0">
                          <a:effectLst/>
                        </a:rPr>
                        <a:t>-</a:t>
                      </a:r>
                      <a:endParaRPr lang="en-IN"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kern="1200">
                          <a:effectLst/>
                        </a:rPr>
                        <a:t>2</a:t>
                      </a:r>
                      <a:endParaRPr lang="en-IN" sz="1800" b="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kern="1200" dirty="0">
                          <a:effectLst/>
                        </a:rPr>
                        <a:t>2</a:t>
                      </a:r>
                      <a:endParaRPr lang="en-IN"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kern="1200" dirty="0">
                          <a:effectLst/>
                        </a:rPr>
                        <a:t>1</a:t>
                      </a:r>
                      <a:endParaRPr lang="en-IN"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kern="1200" dirty="0">
                          <a:effectLst/>
                        </a:rPr>
                        <a:t>3</a:t>
                      </a:r>
                      <a:endParaRPr lang="en-IN"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kern="1200" dirty="0">
                          <a:effectLst/>
                        </a:rPr>
                        <a:t>3</a:t>
                      </a:r>
                      <a:endParaRPr lang="en-IN"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nSpc>
                          <a:spcPct val="107000"/>
                        </a:lnSpc>
                        <a:spcAft>
                          <a:spcPts val="800"/>
                        </a:spcAft>
                      </a:pPr>
                      <a:r>
                        <a:rPr lang="en-IN" sz="1800">
                          <a:effectLst/>
                        </a:rPr>
                        <a:t> </a:t>
                      </a:r>
                      <a:endParaRPr lang="en-IN" sz="18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2433960778"/>
                  </a:ext>
                </a:extLst>
              </a:tr>
              <a:tr h="499048">
                <a:tc>
                  <a:txBody>
                    <a:bodyPr/>
                    <a:lstStyle/>
                    <a:p>
                      <a:pPr algn="ctr">
                        <a:lnSpc>
                          <a:spcPct val="106000"/>
                        </a:lnSpc>
                        <a:spcAft>
                          <a:spcPts val="0"/>
                        </a:spcAft>
                      </a:pPr>
                      <a:r>
                        <a:rPr lang="en-US" sz="1800" b="0" kern="1200" dirty="0">
                          <a:solidFill>
                            <a:schemeClr val="tx1"/>
                          </a:solidFill>
                          <a:effectLst/>
                        </a:rPr>
                        <a:t>ACSE0503.5</a:t>
                      </a:r>
                      <a:endParaRPr lang="en-IN" sz="18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IN" sz="1800" b="0">
                          <a:effectLst/>
                        </a:rPr>
                        <a:t>2</a:t>
                      </a:r>
                      <a:endParaRPr lang="en-IN" sz="1800" b="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kern="1200">
                          <a:effectLst/>
                        </a:rPr>
                        <a:t>2</a:t>
                      </a:r>
                      <a:endParaRPr lang="en-IN" sz="1800" b="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kern="1200" dirty="0">
                          <a:effectLst/>
                        </a:rPr>
                        <a:t>2</a:t>
                      </a:r>
                      <a:endParaRPr lang="en-IN"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kern="1200" dirty="0">
                          <a:effectLst/>
                        </a:rPr>
                        <a:t>2</a:t>
                      </a:r>
                      <a:endParaRPr lang="en-IN"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kern="1200">
                          <a:effectLst/>
                        </a:rPr>
                        <a:t>2</a:t>
                      </a:r>
                      <a:endParaRPr lang="en-IN" sz="1800" b="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kern="1200">
                          <a:effectLst/>
                        </a:rPr>
                        <a:t>2</a:t>
                      </a:r>
                      <a:endParaRPr lang="en-IN" sz="1800" b="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kern="1200">
                          <a:effectLst/>
                        </a:rPr>
                        <a:t>-</a:t>
                      </a:r>
                      <a:endParaRPr lang="en-IN" sz="1800" b="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kern="1200" dirty="0">
                          <a:effectLst/>
                        </a:rPr>
                        <a:t>2</a:t>
                      </a:r>
                      <a:endParaRPr lang="en-IN"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kern="1200" dirty="0">
                          <a:effectLst/>
                        </a:rPr>
                        <a:t>1</a:t>
                      </a:r>
                      <a:endParaRPr lang="en-IN"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kern="1200" dirty="0">
                          <a:effectLst/>
                        </a:rPr>
                        <a:t>1</a:t>
                      </a:r>
                      <a:endParaRPr lang="en-IN"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kern="1200" dirty="0">
                          <a:effectLst/>
                        </a:rPr>
                        <a:t>1</a:t>
                      </a:r>
                      <a:endParaRPr lang="en-IN"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IN" sz="1800" b="0" dirty="0">
                          <a:effectLst/>
                        </a:rPr>
                        <a:t>2</a:t>
                      </a:r>
                      <a:endParaRPr lang="en-IN"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nSpc>
                          <a:spcPct val="107000"/>
                        </a:lnSpc>
                        <a:spcAft>
                          <a:spcPts val="800"/>
                        </a:spcAft>
                      </a:pPr>
                      <a:r>
                        <a:rPr lang="en-IN" sz="1800">
                          <a:effectLst/>
                        </a:rPr>
                        <a:t> </a:t>
                      </a:r>
                      <a:endParaRPr lang="en-IN" sz="18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156706185"/>
                  </a:ext>
                </a:extLst>
              </a:tr>
              <a:tr h="594679">
                <a:tc>
                  <a:txBody>
                    <a:bodyPr/>
                    <a:lstStyle/>
                    <a:p>
                      <a:pPr algn="ctr">
                        <a:lnSpc>
                          <a:spcPct val="106000"/>
                        </a:lnSpc>
                        <a:spcAft>
                          <a:spcPts val="0"/>
                        </a:spcAft>
                      </a:pPr>
                      <a:r>
                        <a:rPr lang="en-US" sz="1800" b="0" kern="1200">
                          <a:effectLst/>
                        </a:rPr>
                        <a:t>Average</a:t>
                      </a:r>
                      <a:endParaRPr lang="en-IN" sz="1800" b="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kern="1200">
                          <a:effectLst/>
                        </a:rPr>
                        <a:t>2.8</a:t>
                      </a:r>
                      <a:endParaRPr lang="en-IN" sz="1800" b="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kern="1200">
                          <a:effectLst/>
                        </a:rPr>
                        <a:t>2.8</a:t>
                      </a:r>
                      <a:endParaRPr lang="en-IN" sz="1800" b="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kern="1200">
                          <a:effectLst/>
                        </a:rPr>
                        <a:t>2.6</a:t>
                      </a:r>
                      <a:endParaRPr lang="en-IN" sz="1800" b="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kern="1200" dirty="0">
                          <a:effectLst/>
                        </a:rPr>
                        <a:t>2.8</a:t>
                      </a:r>
                      <a:endParaRPr lang="en-IN"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kern="1200" dirty="0">
                          <a:effectLst/>
                        </a:rPr>
                        <a:t>2.2</a:t>
                      </a:r>
                      <a:endParaRPr lang="en-IN"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IN" sz="1800" b="0" dirty="0">
                          <a:effectLst/>
                        </a:rPr>
                        <a:t>1.6</a:t>
                      </a:r>
                      <a:endParaRPr lang="en-IN"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kern="1200" dirty="0">
                          <a:effectLst/>
                        </a:rPr>
                        <a:t>-</a:t>
                      </a:r>
                      <a:endParaRPr lang="en-IN"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kern="1200" dirty="0">
                          <a:effectLst/>
                        </a:rPr>
                        <a:t>1.8</a:t>
                      </a:r>
                      <a:endParaRPr lang="en-IN"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kern="1200" dirty="0">
                          <a:effectLst/>
                        </a:rPr>
                        <a:t>1.4</a:t>
                      </a:r>
                      <a:endParaRPr lang="en-IN"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kern="1200" dirty="0">
                          <a:effectLst/>
                        </a:rPr>
                        <a:t>1.2</a:t>
                      </a:r>
                      <a:endParaRPr lang="en-IN"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IN" sz="1800" b="0" dirty="0">
                          <a:effectLst/>
                        </a:rPr>
                        <a:t>1.2</a:t>
                      </a:r>
                      <a:endParaRPr lang="en-IN"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kern="1200" dirty="0">
                          <a:effectLst/>
                        </a:rPr>
                        <a:t>2.8</a:t>
                      </a:r>
                      <a:endParaRPr lang="en-IN"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nSpc>
                          <a:spcPct val="107000"/>
                        </a:lnSpc>
                        <a:spcAft>
                          <a:spcPts val="800"/>
                        </a:spcAft>
                      </a:pPr>
                      <a:r>
                        <a:rPr lang="en-IN" sz="1800" dirty="0">
                          <a:effectLst/>
                        </a:rPr>
                        <a:t>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1763174887"/>
                  </a:ext>
                </a:extLst>
              </a:tr>
            </a:tbl>
          </a:graphicData>
        </a:graphic>
      </p:graphicFrame>
      <p:pic>
        <p:nvPicPr>
          <p:cNvPr id="11" name="Picture 10"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25093718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39394A95-7BD1-457A-B81C-0E7C8DD7CC10}" type="datetime1">
              <a:rPr lang="en-US" smtClean="0"/>
              <a:t>7/31/2024</a:t>
            </a:fld>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21</a:t>
            </a:fld>
            <a:endParaRPr lang="en-US" dirty="0"/>
          </a:p>
        </p:txBody>
      </p:sp>
      <p:graphicFrame>
        <p:nvGraphicFramePr>
          <p:cNvPr id="9" name="Table 8"/>
          <p:cNvGraphicFramePr>
            <a:graphicFrameLocks noGrp="1"/>
          </p:cNvGraphicFramePr>
          <p:nvPr/>
        </p:nvGraphicFramePr>
        <p:xfrm>
          <a:off x="742950" y="1771650"/>
          <a:ext cx="8115300" cy="3314210"/>
        </p:xfrm>
        <a:graphic>
          <a:graphicData uri="http://schemas.openxmlformats.org/drawingml/2006/table">
            <a:tbl>
              <a:tblPr firstRow="1" bandRow="1">
                <a:tableStyleId>{5C22544A-7EE6-4342-B048-85BDC9FD1C3A}</a:tableStyleId>
              </a:tblPr>
              <a:tblGrid>
                <a:gridCol w="2090305">
                  <a:extLst>
                    <a:ext uri="{9D8B030D-6E8A-4147-A177-3AD203B41FA5}">
                      <a16:colId xmlns:a16="http://schemas.microsoft.com/office/drawing/2014/main" val="20001"/>
                    </a:ext>
                  </a:extLst>
                </a:gridCol>
                <a:gridCol w="6024995">
                  <a:extLst>
                    <a:ext uri="{9D8B030D-6E8A-4147-A177-3AD203B41FA5}">
                      <a16:colId xmlns:a16="http://schemas.microsoft.com/office/drawing/2014/main" val="20002"/>
                    </a:ext>
                  </a:extLst>
                </a:gridCol>
              </a:tblGrid>
              <a:tr h="651182">
                <a:tc>
                  <a:txBody>
                    <a:bodyPr/>
                    <a:lstStyle/>
                    <a:p>
                      <a:pPr marL="0" marR="0" algn="ctr">
                        <a:lnSpc>
                          <a:spcPct val="115000"/>
                        </a:lnSpc>
                        <a:spcBef>
                          <a:spcPts val="0"/>
                        </a:spcBef>
                        <a:spcAft>
                          <a:spcPts val="0"/>
                        </a:spcAft>
                      </a:pPr>
                      <a:r>
                        <a:rPr lang="en-US" sz="1500" b="0" dirty="0">
                          <a:solidFill>
                            <a:schemeClr val="accent4">
                              <a:lumMod val="50000"/>
                            </a:schemeClr>
                          </a:solidFill>
                          <a:latin typeface="Times New Roman"/>
                          <a:ea typeface="Times New Roman"/>
                        </a:rPr>
                        <a:t>Program Educational</a:t>
                      </a:r>
                      <a:r>
                        <a:rPr lang="en-US" sz="1500" b="0" baseline="0" dirty="0">
                          <a:solidFill>
                            <a:schemeClr val="accent4">
                              <a:lumMod val="50000"/>
                            </a:schemeClr>
                          </a:solidFill>
                          <a:latin typeface="Times New Roman"/>
                          <a:ea typeface="Times New Roman"/>
                        </a:rPr>
                        <a:t> Objectives</a:t>
                      </a:r>
                      <a:r>
                        <a:rPr lang="en-US" sz="1500" b="0" dirty="0">
                          <a:solidFill>
                            <a:schemeClr val="accent4">
                              <a:lumMod val="50000"/>
                            </a:schemeClr>
                          </a:solidFill>
                          <a:latin typeface="Times New Roman"/>
                          <a:ea typeface="Times New Roman"/>
                        </a:rPr>
                        <a:t> (PEOs)</a:t>
                      </a: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0" marR="0" algn="ctr">
                        <a:lnSpc>
                          <a:spcPct val="115000"/>
                        </a:lnSpc>
                        <a:spcBef>
                          <a:spcPts val="0"/>
                        </a:spcBef>
                        <a:spcAft>
                          <a:spcPts val="0"/>
                        </a:spcAft>
                      </a:pPr>
                      <a:r>
                        <a:rPr lang="en-US" sz="1500" b="0" dirty="0">
                          <a:solidFill>
                            <a:schemeClr val="accent4">
                              <a:lumMod val="50000"/>
                            </a:schemeClr>
                          </a:solidFill>
                          <a:latin typeface="Times New Roman"/>
                          <a:ea typeface="Times New Roman"/>
                        </a:rPr>
                        <a:t>PEOs Description</a:t>
                      </a: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10000"/>
                  </a:ext>
                </a:extLst>
              </a:tr>
              <a:tr h="648767">
                <a:tc>
                  <a:txBody>
                    <a:bodyPr/>
                    <a:lstStyle/>
                    <a:p>
                      <a:pPr marL="0" marR="0" algn="ctr">
                        <a:lnSpc>
                          <a:spcPct val="115000"/>
                        </a:lnSpc>
                        <a:spcBef>
                          <a:spcPts val="0"/>
                        </a:spcBef>
                        <a:spcAft>
                          <a:spcPts val="0"/>
                        </a:spcAft>
                      </a:pPr>
                      <a:r>
                        <a:rPr lang="en-US" sz="1500" b="0" dirty="0">
                          <a:solidFill>
                            <a:schemeClr val="accent4">
                              <a:lumMod val="50000"/>
                            </a:schemeClr>
                          </a:solidFill>
                          <a:latin typeface="Times New Roman"/>
                          <a:ea typeface="Times New Roman"/>
                        </a:rPr>
                        <a:t>PEOs</a:t>
                      </a: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68580" marR="0" algn="l">
                        <a:lnSpc>
                          <a:spcPct val="100000"/>
                        </a:lnSpc>
                        <a:spcBef>
                          <a:spcPts val="0"/>
                        </a:spcBef>
                        <a:spcAft>
                          <a:spcPts val="0"/>
                        </a:spcAft>
                      </a:pPr>
                      <a:r>
                        <a:rPr lang="en-US" sz="1400" b="0" i="0" kern="1200" dirty="0">
                          <a:solidFill>
                            <a:schemeClr val="accent4">
                              <a:lumMod val="50000"/>
                            </a:schemeClr>
                          </a:solidFill>
                          <a:effectLst/>
                          <a:latin typeface="+mn-lt"/>
                          <a:ea typeface="+mn-ea"/>
                          <a:cs typeface="+mn-cs"/>
                        </a:rPr>
                        <a:t>To have an excellent scientific and engineering breadth so as to comprehend, analyze, design and provide sustainable solutions for real-life problems using state-of-the-art technologies.</a:t>
                      </a:r>
                      <a:endParaRPr lang="en-US" sz="2700" b="0" baseline="0" dirty="0">
                        <a:solidFill>
                          <a:schemeClr val="accent4">
                            <a:lumMod val="50000"/>
                          </a:schemeClr>
                        </a:solidFill>
                        <a:latin typeface="Times New Roman" panose="02020603050405020304" pitchFamily="18" charset="0"/>
                        <a:ea typeface="Times New Roman"/>
                        <a:cs typeface="Times New Roman" panose="02020603050405020304" pitchFamily="18" charset="0"/>
                      </a:endParaRP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10001"/>
                  </a:ext>
                </a:extLst>
              </a:tr>
              <a:tr h="663512">
                <a:tc>
                  <a:txBody>
                    <a:bodyPr/>
                    <a:lstStyle/>
                    <a:p>
                      <a:pPr marL="0" marR="0" algn="ctr">
                        <a:lnSpc>
                          <a:spcPct val="115000"/>
                        </a:lnSpc>
                        <a:spcBef>
                          <a:spcPts val="0"/>
                        </a:spcBef>
                        <a:spcAft>
                          <a:spcPts val="0"/>
                        </a:spcAft>
                      </a:pPr>
                      <a:r>
                        <a:rPr lang="en-US" sz="1500" b="0" dirty="0">
                          <a:solidFill>
                            <a:schemeClr val="accent4">
                              <a:lumMod val="50000"/>
                            </a:schemeClr>
                          </a:solidFill>
                          <a:latin typeface="Times New Roman"/>
                          <a:ea typeface="Times New Roman"/>
                        </a:rPr>
                        <a:t>PEOs</a:t>
                      </a: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68580" marR="0" algn="just">
                        <a:lnSpc>
                          <a:spcPct val="100000"/>
                        </a:lnSpc>
                        <a:spcBef>
                          <a:spcPts val="0"/>
                        </a:spcBef>
                        <a:spcAft>
                          <a:spcPts val="0"/>
                        </a:spcAft>
                      </a:pPr>
                      <a:r>
                        <a:rPr lang="en-US" sz="1400" b="0" i="0" kern="1200" dirty="0">
                          <a:solidFill>
                            <a:schemeClr val="accent4">
                              <a:lumMod val="50000"/>
                            </a:schemeClr>
                          </a:solidFill>
                          <a:effectLst/>
                          <a:latin typeface="+mn-lt"/>
                          <a:ea typeface="+mn-ea"/>
                          <a:cs typeface="+mn-cs"/>
                        </a:rPr>
                        <a:t>To have a successful career in industries, to pursue higher studies or to support entrepreneurial endeavors and to face the global challenges.</a:t>
                      </a:r>
                      <a:endParaRPr lang="en-US" sz="1500" b="0" dirty="0">
                        <a:solidFill>
                          <a:schemeClr val="accent4">
                            <a:lumMod val="50000"/>
                          </a:schemeClr>
                        </a:solidFill>
                        <a:latin typeface="Times New Roman" panose="02020603050405020304" pitchFamily="18" charset="0"/>
                        <a:ea typeface="Times New Roman"/>
                        <a:cs typeface="Times New Roman" panose="02020603050405020304" pitchFamily="18" charset="0"/>
                      </a:endParaRP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10002"/>
                  </a:ext>
                </a:extLst>
              </a:tr>
              <a:tr h="617220">
                <a:tc>
                  <a:txBody>
                    <a:bodyPr/>
                    <a:lstStyle/>
                    <a:p>
                      <a:pPr marL="0" marR="0" algn="ctr">
                        <a:lnSpc>
                          <a:spcPct val="115000"/>
                        </a:lnSpc>
                        <a:spcBef>
                          <a:spcPts val="0"/>
                        </a:spcBef>
                        <a:spcAft>
                          <a:spcPts val="0"/>
                        </a:spcAft>
                      </a:pPr>
                      <a:r>
                        <a:rPr lang="en-US" sz="1500" b="0" dirty="0">
                          <a:solidFill>
                            <a:schemeClr val="accent4">
                              <a:lumMod val="50000"/>
                            </a:schemeClr>
                          </a:solidFill>
                          <a:latin typeface="Times New Roman"/>
                          <a:ea typeface="Times New Roman"/>
                        </a:rPr>
                        <a:t>PEOs</a:t>
                      </a: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68580" marR="0" algn="just">
                        <a:lnSpc>
                          <a:spcPct val="100000"/>
                        </a:lnSpc>
                        <a:spcBef>
                          <a:spcPts val="0"/>
                        </a:spcBef>
                        <a:spcAft>
                          <a:spcPts val="0"/>
                        </a:spcAft>
                      </a:pPr>
                      <a:r>
                        <a:rPr lang="en-US" sz="1400" b="0" i="0" kern="1200" dirty="0">
                          <a:solidFill>
                            <a:schemeClr val="accent4">
                              <a:lumMod val="50000"/>
                            </a:schemeClr>
                          </a:solidFill>
                          <a:effectLst/>
                          <a:latin typeface="+mn-lt"/>
                          <a:ea typeface="+mn-ea"/>
                          <a:cs typeface="+mn-cs"/>
                        </a:rPr>
                        <a:t>To have an effective communication skills, professional attitude, ethical values and a desire to learn specific knowledge in emerging trends, technologies for research, innovation and product    development and contribution to society.</a:t>
                      </a:r>
                      <a:endParaRPr lang="en-US" sz="1500" b="0" dirty="0">
                        <a:solidFill>
                          <a:schemeClr val="accent4">
                            <a:lumMod val="50000"/>
                          </a:schemeClr>
                        </a:solidFill>
                        <a:latin typeface="Times New Roman"/>
                        <a:ea typeface="Times New Roman"/>
                      </a:endParaRP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10003"/>
                  </a:ext>
                </a:extLst>
              </a:tr>
              <a:tr h="710669">
                <a:tc>
                  <a:txBody>
                    <a:bodyPr/>
                    <a:lstStyle/>
                    <a:p>
                      <a:pPr marL="0" marR="0" algn="ctr">
                        <a:lnSpc>
                          <a:spcPct val="115000"/>
                        </a:lnSpc>
                        <a:spcBef>
                          <a:spcPts val="0"/>
                        </a:spcBef>
                        <a:spcAft>
                          <a:spcPts val="0"/>
                        </a:spcAft>
                      </a:pPr>
                      <a:r>
                        <a:rPr lang="en-US" sz="1500" b="0" dirty="0">
                          <a:solidFill>
                            <a:schemeClr val="accent4">
                              <a:lumMod val="50000"/>
                            </a:schemeClr>
                          </a:solidFill>
                          <a:latin typeface="Times New Roman"/>
                          <a:ea typeface="Times New Roman"/>
                        </a:rPr>
                        <a:t>PEOs</a:t>
                      </a: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67945" marR="0" algn="just">
                        <a:lnSpc>
                          <a:spcPct val="100000"/>
                        </a:lnSpc>
                        <a:spcBef>
                          <a:spcPts val="0"/>
                        </a:spcBef>
                        <a:spcAft>
                          <a:spcPts val="0"/>
                        </a:spcAft>
                      </a:pPr>
                      <a:r>
                        <a:rPr lang="en-US" sz="1400" b="0" i="0" kern="1200" dirty="0">
                          <a:solidFill>
                            <a:schemeClr val="accent4">
                              <a:lumMod val="50000"/>
                            </a:schemeClr>
                          </a:solidFill>
                          <a:effectLst/>
                          <a:latin typeface="+mn-lt"/>
                          <a:ea typeface="+mn-ea"/>
                          <a:cs typeface="+mn-cs"/>
                        </a:rPr>
                        <a:t>To have life-long learning for up-skilling and re-skilling for successful professional career as engineer, scientist, entrepreneur and bureaucrat for betterment of society</a:t>
                      </a:r>
                      <a:r>
                        <a:rPr lang="en-US" sz="1400" b="0" i="0" kern="1200" dirty="0">
                          <a:solidFill>
                            <a:schemeClr val="dk1"/>
                          </a:solidFill>
                          <a:effectLst/>
                          <a:latin typeface="+mn-lt"/>
                          <a:ea typeface="+mn-ea"/>
                          <a:cs typeface="+mn-cs"/>
                        </a:rPr>
                        <a:t>.</a:t>
                      </a:r>
                      <a:endParaRPr lang="en-US" sz="1500" b="0" dirty="0">
                        <a:solidFill>
                          <a:schemeClr val="accent4">
                            <a:lumMod val="50000"/>
                          </a:schemeClr>
                        </a:solidFill>
                        <a:latin typeface="Times New Roman"/>
                        <a:ea typeface="Times New Roman"/>
                      </a:endParaRP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10004"/>
                  </a:ext>
                </a:extLst>
              </a:tr>
            </a:tbl>
          </a:graphicData>
        </a:graphic>
      </p:graphicFrame>
      <p:sp>
        <p:nvSpPr>
          <p:cNvPr id="8" name="Title 1">
            <a:extLst>
              <a:ext uri="{FF2B5EF4-FFF2-40B4-BE49-F238E27FC236}">
                <a16:creationId xmlns:a16="http://schemas.microsoft.com/office/drawing/2014/main" id="{191B37FE-25AC-C434-6A9A-B6A1E6E966F2}"/>
              </a:ext>
            </a:extLst>
          </p:cNvPr>
          <p:cNvSpPr txBox="1">
            <a:spLocks/>
          </p:cNvSpPr>
          <p:nvPr/>
        </p:nvSpPr>
        <p:spPr>
          <a:xfrm>
            <a:off x="1371600" y="0"/>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algn="ctr">
              <a:spcBef>
                <a:spcPct val="0"/>
              </a:spcBef>
              <a:defRPr/>
            </a:pPr>
            <a:r>
              <a:rPr lang="en-US" sz="2400" dirty="0"/>
              <a:t>Program Educational Objectives (PEOs)</a:t>
            </a:r>
          </a:p>
        </p:txBody>
      </p:sp>
      <p:sp>
        <p:nvSpPr>
          <p:cNvPr id="11" name="Footer Placeholder 4">
            <a:extLst>
              <a:ext uri="{FF2B5EF4-FFF2-40B4-BE49-F238E27FC236}">
                <a16:creationId xmlns:a16="http://schemas.microsoft.com/office/drawing/2014/main" id="{BCD07C7E-F023-5359-9DFC-5583DFA3EC16}"/>
              </a:ext>
            </a:extLst>
          </p:cNvPr>
          <p:cNvSpPr>
            <a:spLocks noGrp="1"/>
          </p:cNvSpPr>
          <p:nvPr>
            <p:ph type="ftr" sz="quarter" idx="11"/>
          </p:nvPr>
        </p:nvSpPr>
        <p:spPr>
          <a:xfrm>
            <a:off x="2514600" y="6356350"/>
            <a:ext cx="5029200" cy="365125"/>
          </a:xfrm>
        </p:spPr>
        <p:txBody>
          <a:bodyPr/>
          <a:lstStyle/>
          <a:p>
            <a:r>
              <a:rPr lang="en-US"/>
              <a:t>Dr. Rashmi Mishra                           Unit-I</a:t>
            </a:r>
            <a:endParaRPr lang="en-US" dirty="0"/>
          </a:p>
        </p:txBody>
      </p:sp>
      <p:pic>
        <p:nvPicPr>
          <p:cNvPr id="12" name="Picture 11"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1814954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Date Placeholder 3">
            <a:extLst>
              <a:ext uri="{FF2B5EF4-FFF2-40B4-BE49-F238E27FC236}">
                <a16:creationId xmlns:a16="http://schemas.microsoft.com/office/drawing/2014/main" id="{F07DA384-37D6-4169-B171-F551AFB58F28}"/>
              </a:ext>
            </a:extLst>
          </p:cNvPr>
          <p:cNvSpPr>
            <a:spLocks noGrp="1"/>
          </p:cNvSpPr>
          <p:nvPr>
            <p:ph type="dt" sz="quarter" idx="11"/>
          </p:nvPr>
        </p:nvSpPr>
        <p:spPr>
          <a:xfrm flipH="1">
            <a:off x="609600" y="6356350"/>
            <a:ext cx="1371600"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buFont typeface="Arial" panose="020B0604020202020204" pitchFamily="34" charset="0"/>
              <a:buNone/>
            </a:pPr>
            <a:fld id="{596560A8-9DD6-4EB1-826E-48C86D9EC872}" type="datetime1">
              <a:rPr lang="en-US" altLang="en-US" sz="1200" smtClean="0">
                <a:solidFill>
                  <a:srgbClr val="888888"/>
                </a:solidFill>
                <a:latin typeface="Calibri" panose="020F0502020204030204" pitchFamily="34" charset="0"/>
                <a:sym typeface="Calibri" panose="020F0502020204030204" pitchFamily="34" charset="0"/>
              </a:rPr>
              <a:t>7/31/2024</a:t>
            </a:fld>
            <a:endParaRPr lang="en-US" altLang="en-US" sz="1200" dirty="0">
              <a:solidFill>
                <a:srgbClr val="888888"/>
              </a:solidFill>
              <a:latin typeface="Calibri" panose="020F0502020204030204" pitchFamily="34" charset="0"/>
              <a:sym typeface="Calibri" panose="020F0502020204030204" pitchFamily="34" charset="0"/>
            </a:endParaRPr>
          </a:p>
        </p:txBody>
      </p:sp>
      <p:sp>
        <p:nvSpPr>
          <p:cNvPr id="7" name="Title 1">
            <a:extLst>
              <a:ext uri="{FF2B5EF4-FFF2-40B4-BE49-F238E27FC236}">
                <a16:creationId xmlns:a16="http://schemas.microsoft.com/office/drawing/2014/main" id="{CB647E03-879D-4188-B9F7-4A741850D4F7}"/>
              </a:ext>
            </a:extLst>
          </p:cNvPr>
          <p:cNvSpPr txBox="1">
            <a:spLocks/>
          </p:cNvSpPr>
          <p:nvPr/>
        </p:nvSpPr>
        <p:spPr>
          <a:xfrm>
            <a:off x="1371600" y="0"/>
            <a:ext cx="7543800" cy="930275"/>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fontAlgn="auto">
              <a:spcAft>
                <a:spcPts val="0"/>
              </a:spcAft>
              <a:defRPr/>
            </a:pPr>
            <a:r>
              <a:rPr lang="en-IN" sz="3200" dirty="0">
                <a:latin typeface="Times New Roman" pitchFamily="18" charset="0"/>
                <a:cs typeface="Times New Roman" pitchFamily="18" charset="0"/>
                <a:sym typeface="Arial" charset="0"/>
              </a:rPr>
              <a:t>End Semester Question Paper Template </a:t>
            </a:r>
            <a:endParaRPr lang="en-US" sz="3200" dirty="0">
              <a:latin typeface="Times New Roman" pitchFamily="18" charset="0"/>
              <a:cs typeface="Times New Roman" pitchFamily="18" charset="0"/>
              <a:sym typeface="Arial" charset="0"/>
            </a:endParaRPr>
          </a:p>
        </p:txBody>
      </p:sp>
      <p:sp>
        <p:nvSpPr>
          <p:cNvPr id="53253" name="Rectangle 2">
            <a:extLst>
              <a:ext uri="{FF2B5EF4-FFF2-40B4-BE49-F238E27FC236}">
                <a16:creationId xmlns:a16="http://schemas.microsoft.com/office/drawing/2014/main" id="{81D28AA1-B034-491D-9D7C-81CF11EE533B}"/>
              </a:ext>
            </a:extLst>
          </p:cNvPr>
          <p:cNvSpPr>
            <a:spLocks noChangeArrowheads="1"/>
          </p:cNvSpPr>
          <p:nvPr/>
        </p:nvSpPr>
        <p:spPr bwMode="auto">
          <a:xfrm>
            <a:off x="0" y="0"/>
            <a:ext cx="914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br>
              <a:rPr lang="en-US" altLang="en-US"/>
            </a:br>
            <a:endParaRPr lang="en-US" altLang="en-US"/>
          </a:p>
          <a:p>
            <a:pPr eaLnBrk="1" hangingPunct="1"/>
            <a:endParaRPr lang="en-US" altLang="en-US"/>
          </a:p>
        </p:txBody>
      </p:sp>
      <p:sp>
        <p:nvSpPr>
          <p:cNvPr id="2" name="Content Placeholder 1">
            <a:extLst>
              <a:ext uri="{FF2B5EF4-FFF2-40B4-BE49-F238E27FC236}">
                <a16:creationId xmlns:a16="http://schemas.microsoft.com/office/drawing/2014/main" id="{8222434C-AD44-4A72-A6D6-FCA4D781430A}"/>
              </a:ext>
            </a:extLst>
          </p:cNvPr>
          <p:cNvSpPr>
            <a:spLocks noGrp="1"/>
          </p:cNvSpPr>
          <p:nvPr>
            <p:ph idx="1"/>
          </p:nvPr>
        </p:nvSpPr>
        <p:spPr>
          <a:xfrm>
            <a:off x="457200" y="1225550"/>
            <a:ext cx="8229600" cy="4754563"/>
          </a:xfrm>
        </p:spPr>
        <p:txBody>
          <a:bodyPr/>
          <a:lstStyle/>
          <a:p>
            <a:pPr marL="0" indent="0" algn="ctr">
              <a:buFont typeface="Arial" panose="020B0604020202020204" pitchFamily="34" charset="0"/>
              <a:buNone/>
              <a:defRPr/>
            </a:pPr>
            <a:r>
              <a:rPr lang="en-IN" sz="2000" dirty="0">
                <a:sym typeface="Arial" charset="0"/>
              </a:rPr>
              <a:t>B TECH </a:t>
            </a:r>
          </a:p>
          <a:p>
            <a:pPr marL="0" indent="0" algn="ctr">
              <a:buFont typeface="Arial" panose="020B0604020202020204" pitchFamily="34" charset="0"/>
              <a:buNone/>
              <a:defRPr/>
            </a:pPr>
            <a:r>
              <a:rPr lang="en-IN" sz="2000" dirty="0">
                <a:sym typeface="Arial" charset="0"/>
              </a:rPr>
              <a:t>(SEM-V) THEORY EXAMINATION 20__-20__</a:t>
            </a:r>
          </a:p>
          <a:p>
            <a:pPr marL="0" indent="0" algn="ctr">
              <a:buFont typeface="Arial" panose="020B0604020202020204" pitchFamily="34" charset="0"/>
              <a:buNone/>
              <a:defRPr/>
            </a:pPr>
            <a:r>
              <a:rPr lang="en-IN" sz="2000" dirty="0">
                <a:sym typeface="Arial" charset="0"/>
              </a:rPr>
              <a:t>COMPILER DESIGN</a:t>
            </a:r>
          </a:p>
          <a:p>
            <a:pPr marL="0" indent="0">
              <a:buFont typeface="Arial" panose="020B0604020202020204" pitchFamily="34" charset="0"/>
              <a:buNone/>
              <a:defRPr/>
            </a:pPr>
            <a:r>
              <a:rPr lang="en-IN" sz="2000" b="1" dirty="0">
                <a:sym typeface="Arial" charset="0"/>
              </a:rPr>
              <a:t>Time: 3 Hours                                                                                    Total Marks: 100 </a:t>
            </a:r>
          </a:p>
          <a:p>
            <a:pPr marL="0" indent="0" algn="just">
              <a:buFont typeface="Arial" panose="020B0604020202020204" pitchFamily="34" charset="0"/>
              <a:buNone/>
              <a:defRPr/>
            </a:pPr>
            <a:r>
              <a:rPr lang="en-IN" sz="2000" b="1" i="1" dirty="0">
                <a:sym typeface="Arial" charset="0"/>
              </a:rPr>
              <a:t>Note: 1. Attempt all Sections. If require any missing data; then choose suitably.</a:t>
            </a:r>
          </a:p>
          <a:p>
            <a:pPr marL="0" indent="0" algn="ctr">
              <a:buFont typeface="Arial" panose="020B0604020202020204" pitchFamily="34" charset="0"/>
              <a:buNone/>
              <a:defRPr/>
            </a:pPr>
            <a:r>
              <a:rPr lang="en-IN" sz="2000" b="1" dirty="0">
                <a:sym typeface="Arial" charset="0"/>
              </a:rPr>
              <a:t>SECTION A </a:t>
            </a:r>
          </a:p>
          <a:p>
            <a:pPr indent="-457200">
              <a:buFont typeface="Arial" panose="020B0604020202020204" pitchFamily="34" charset="0"/>
              <a:buAutoNum type="arabicPeriod"/>
              <a:defRPr/>
            </a:pPr>
            <a:r>
              <a:rPr lang="en-IN" sz="2000" b="1" dirty="0">
                <a:sym typeface="Arial" charset="0"/>
              </a:rPr>
              <a:t>Attempt all questions in brief.                                                        2 x 10 = 20</a:t>
            </a:r>
          </a:p>
          <a:p>
            <a:pPr marL="0" indent="0">
              <a:buFont typeface="Arial" panose="020B0604020202020204" pitchFamily="34" charset="0"/>
              <a:buNone/>
              <a:defRPr/>
            </a:pPr>
            <a:endParaRPr lang="en-IN" sz="2000" b="1" i="1" dirty="0">
              <a:sym typeface="Arial" charset="0"/>
            </a:endParaRPr>
          </a:p>
        </p:txBody>
      </p:sp>
      <p:graphicFrame>
        <p:nvGraphicFramePr>
          <p:cNvPr id="3" name="Table 2">
            <a:extLst>
              <a:ext uri="{FF2B5EF4-FFF2-40B4-BE49-F238E27FC236}">
                <a16:creationId xmlns:a16="http://schemas.microsoft.com/office/drawing/2014/main" id="{6EE6E332-3563-4688-A211-4CE181CFE2C2}"/>
              </a:ext>
            </a:extLst>
          </p:cNvPr>
          <p:cNvGraphicFramePr>
            <a:graphicFrameLocks noGrp="1"/>
          </p:cNvGraphicFramePr>
          <p:nvPr/>
        </p:nvGraphicFramePr>
        <p:xfrm>
          <a:off x="609600" y="4114800"/>
          <a:ext cx="7924800" cy="1828800"/>
        </p:xfrm>
        <a:graphic>
          <a:graphicData uri="http://schemas.openxmlformats.org/drawingml/2006/table">
            <a:tbl>
              <a:tblPr firstRow="1" bandRow="1">
                <a:tableStyleId>{5C22544A-7EE6-4342-B048-85BDC9FD1C3A}</a:tableStyleId>
              </a:tblPr>
              <a:tblGrid>
                <a:gridCol w="914400">
                  <a:extLst>
                    <a:ext uri="{9D8B030D-6E8A-4147-A177-3AD203B41FA5}">
                      <a16:colId xmlns:a16="http://schemas.microsoft.com/office/drawing/2014/main" val="20000"/>
                    </a:ext>
                  </a:extLst>
                </a:gridCol>
                <a:gridCol w="5334000">
                  <a:extLst>
                    <a:ext uri="{9D8B030D-6E8A-4147-A177-3AD203B41FA5}">
                      <a16:colId xmlns:a16="http://schemas.microsoft.com/office/drawing/2014/main" val="20001"/>
                    </a:ext>
                  </a:extLst>
                </a:gridCol>
                <a:gridCol w="838200">
                  <a:extLst>
                    <a:ext uri="{9D8B030D-6E8A-4147-A177-3AD203B41FA5}">
                      <a16:colId xmlns:a16="http://schemas.microsoft.com/office/drawing/2014/main" val="20002"/>
                    </a:ext>
                  </a:extLst>
                </a:gridCol>
                <a:gridCol w="838200">
                  <a:extLst>
                    <a:ext uri="{9D8B030D-6E8A-4147-A177-3AD203B41FA5}">
                      <a16:colId xmlns:a16="http://schemas.microsoft.com/office/drawing/2014/main" val="20003"/>
                    </a:ext>
                  </a:extLst>
                </a:gridCol>
              </a:tblGrid>
              <a:tr h="255847">
                <a:tc>
                  <a:txBody>
                    <a:bodyPr/>
                    <a:lstStyle/>
                    <a:p>
                      <a:r>
                        <a:rPr lang="en-IN" dirty="0" err="1">
                          <a:solidFill>
                            <a:schemeClr val="tx1"/>
                          </a:solidFill>
                        </a:rPr>
                        <a:t>Q.No</a:t>
                      </a:r>
                      <a:r>
                        <a:rPr lang="en-IN" dirty="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dirty="0">
                          <a:solidFill>
                            <a:schemeClr val="tx1"/>
                          </a:solidFill>
                        </a:rPr>
                        <a:t>Question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solidFill>
                            <a:schemeClr val="tx1"/>
                          </a:solidFill>
                        </a:rPr>
                        <a:t>Marks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dirty="0">
                          <a:solidFill>
                            <a:schemeClr val="tx1"/>
                          </a:solidFill>
                        </a:rPr>
                        <a:t>CO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255847">
                <a:tc>
                  <a:txBody>
                    <a:bodyPr/>
                    <a:lstStyle/>
                    <a:p>
                      <a:r>
                        <a:rPr lang="en-IN"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255847">
                <a:tc>
                  <a:txBody>
                    <a:bodyPr/>
                    <a:lstStyle/>
                    <a:p>
                      <a:r>
                        <a:rPr lang="en-IN" dirty="0"/>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255847">
                <a:tc>
                  <a:txBody>
                    <a:bodyPr/>
                    <a:lstStyle/>
                    <a:p>
                      <a:r>
                        <a:rPr lang="en-IN"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255847">
                <a:tc>
                  <a:txBody>
                    <a:bodyPr/>
                    <a:lstStyle/>
                    <a:p>
                      <a:r>
                        <a:rPr lang="en-IN" dirty="0"/>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bl>
          </a:graphicData>
        </a:graphic>
      </p:graphicFrame>
      <p:sp>
        <p:nvSpPr>
          <p:cNvPr id="53288" name="Slide Number Placeholder 12">
            <a:extLst>
              <a:ext uri="{FF2B5EF4-FFF2-40B4-BE49-F238E27FC236}">
                <a16:creationId xmlns:a16="http://schemas.microsoft.com/office/drawing/2014/main" id="{286F4104-4FCD-4E25-A149-B64C3FFC358D}"/>
              </a:ext>
            </a:extLst>
          </p:cNvPr>
          <p:cNvSpPr>
            <a:spLocks noGrp="1"/>
          </p:cNvSpPr>
          <p:nvPr>
            <p:ph type="sldNum" sz="quarter" idx="4294967295"/>
          </p:nvPr>
        </p:nvSpPr>
        <p:spPr bwMode="auto">
          <a:xfrm>
            <a:off x="6553200" y="6356350"/>
            <a:ext cx="2133600" cy="36512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45700" rIns="91425" bIns="45700" numCol="1" anchor="ctr" anchorCtr="0" compatLnSpc="1">
            <a:prstTxWarp prst="textNoShape">
              <a:avLst/>
            </a:prstTxWarp>
          </a:bodyPr>
          <a:lstStyle>
            <a:defPPr>
              <a:defRPr lang="en-US"/>
            </a:defPPr>
            <a:lvl1pPr algn="r" rtl="0" fontAlgn="base">
              <a:spcBef>
                <a:spcPct val="0"/>
              </a:spcBef>
              <a:spcAft>
                <a:spcPct val="0"/>
              </a:spcAft>
              <a:buClr>
                <a:srgbClr val="000000"/>
              </a:buClr>
              <a:buFont typeface="Arial" panose="020B0604020202020204" pitchFamily="34" charset="0"/>
              <a:buNone/>
              <a:defRPr sz="1200" kern="1200">
                <a:solidFill>
                  <a:srgbClr val="888888"/>
                </a:solidFill>
                <a:latin typeface="Calibri" panose="020F0502020204030204" pitchFamily="34" charset="0"/>
                <a:ea typeface="+mn-ea"/>
                <a:cs typeface="Arial" panose="020B0604020202020204" pitchFamily="34" charset="0"/>
                <a:sym typeface="Calibri" panose="020F0502020204030204" pitchFamily="34" charset="0"/>
              </a:defRPr>
            </a:lvl1pPr>
            <a:lvl2pPr marL="457200" algn="l" rtl="0" fontAlgn="base">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2pPr>
            <a:lvl3pPr marL="914400" algn="l" rtl="0" fontAlgn="base">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3pPr>
            <a:lvl4pPr marL="1371600" algn="l" rtl="0" fontAlgn="base">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4pPr>
            <a:lvl5pPr marL="1828800" algn="l" rtl="0" fontAlgn="base">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5pPr>
            <a:lvl6pPr marL="22860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6pPr>
            <a:lvl7pPr marL="27432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7pPr>
            <a:lvl8pPr marL="32004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8pPr>
            <a:lvl9pPr marL="36576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9pPr>
          </a:lstStyle>
          <a:p>
            <a:pPr eaLnBrk="1" hangingPunct="1"/>
            <a:fld id="{E22F518A-4755-4E63-80FF-93C53BC9E5C8}" type="slidenum">
              <a:rPr lang="en-US" altLang="en-US" smtClean="0"/>
              <a:pPr eaLnBrk="1" hangingPunct="1"/>
              <a:t>22</a:t>
            </a:fld>
            <a:endParaRPr lang="en-US" altLang="en-US" sz="1200">
              <a:solidFill>
                <a:srgbClr val="888888"/>
              </a:solidFill>
              <a:latin typeface="Calibri" panose="020F0502020204030204" pitchFamily="34" charset="0"/>
              <a:sym typeface="Calibri" panose="020F0502020204030204" pitchFamily="34" charset="0"/>
            </a:endParaRPr>
          </a:p>
        </p:txBody>
      </p:sp>
      <p:sp>
        <p:nvSpPr>
          <p:cNvPr id="12" name="Footer Placeholder 12">
            <a:extLst>
              <a:ext uri="{FF2B5EF4-FFF2-40B4-BE49-F238E27FC236}">
                <a16:creationId xmlns:a16="http://schemas.microsoft.com/office/drawing/2014/main" id="{592A9EC4-91CD-CD4E-A4C0-E1FBF2241220}"/>
              </a:ext>
            </a:extLst>
          </p:cNvPr>
          <p:cNvSpPr txBox="1">
            <a:spLocks/>
          </p:cNvSpPr>
          <p:nvPr/>
        </p:nvSpPr>
        <p:spPr>
          <a:xfrm>
            <a:off x="2286000" y="6248400"/>
            <a:ext cx="50292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Surbhi Jha             Code has not been allotted yet                Unit-I</a:t>
            </a:r>
          </a:p>
        </p:txBody>
      </p:sp>
      <p:pic>
        <p:nvPicPr>
          <p:cNvPr id="10" name="Picture 9"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
        <p:nvSpPr>
          <p:cNvPr id="4" name="Footer Placeholder 3"/>
          <p:cNvSpPr>
            <a:spLocks noGrp="1"/>
          </p:cNvSpPr>
          <p:nvPr>
            <p:ph type="ftr" sz="quarter" idx="11"/>
          </p:nvPr>
        </p:nvSpPr>
        <p:spPr/>
        <p:txBody>
          <a:bodyPr/>
          <a:lstStyle/>
          <a:p>
            <a:r>
              <a:rPr lang="en-US"/>
              <a:t>Dr. Rashmi Mishra                           Unit-I</a:t>
            </a:r>
          </a:p>
        </p:txBody>
      </p:sp>
    </p:spTree>
    <p:extLst>
      <p:ext uri="{BB962C8B-B14F-4D97-AF65-F5344CB8AC3E}">
        <p14:creationId xmlns:p14="http://schemas.microsoft.com/office/powerpoint/2010/main" val="6336210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DF84A163-333C-46E8-8954-FD528A9C5648}"/>
              </a:ext>
            </a:extLst>
          </p:cNvPr>
          <p:cNvSpPr txBox="1">
            <a:spLocks/>
          </p:cNvSpPr>
          <p:nvPr/>
        </p:nvSpPr>
        <p:spPr>
          <a:xfrm>
            <a:off x="1371600" y="0"/>
            <a:ext cx="7543800" cy="1039813"/>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fontAlgn="auto">
              <a:spcAft>
                <a:spcPts val="0"/>
              </a:spcAft>
              <a:defRPr/>
            </a:pPr>
            <a:r>
              <a:rPr lang="en-IN" sz="3200" dirty="0">
                <a:latin typeface="Times New Roman" pitchFamily="18" charset="0"/>
                <a:cs typeface="Times New Roman" pitchFamily="18" charset="0"/>
                <a:sym typeface="Arial" charset="0"/>
              </a:rPr>
              <a:t>End Semester Question Paper Templates </a:t>
            </a:r>
            <a:endParaRPr lang="en-US" sz="3200" dirty="0">
              <a:latin typeface="Times New Roman" pitchFamily="18" charset="0"/>
              <a:cs typeface="Times New Roman" pitchFamily="18" charset="0"/>
              <a:sym typeface="Arial" charset="0"/>
            </a:endParaRPr>
          </a:p>
        </p:txBody>
      </p:sp>
      <p:sp>
        <p:nvSpPr>
          <p:cNvPr id="54277" name="Rectangle 2">
            <a:extLst>
              <a:ext uri="{FF2B5EF4-FFF2-40B4-BE49-F238E27FC236}">
                <a16:creationId xmlns:a16="http://schemas.microsoft.com/office/drawing/2014/main" id="{3A045F03-F311-4777-895A-D2C18E4EA0F3}"/>
              </a:ext>
            </a:extLst>
          </p:cNvPr>
          <p:cNvSpPr>
            <a:spLocks noChangeArrowheads="1"/>
          </p:cNvSpPr>
          <p:nvPr/>
        </p:nvSpPr>
        <p:spPr bwMode="auto">
          <a:xfrm>
            <a:off x="0" y="0"/>
            <a:ext cx="914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br>
              <a:rPr lang="en-US" altLang="en-US"/>
            </a:br>
            <a:endParaRPr lang="en-US" altLang="en-US"/>
          </a:p>
          <a:p>
            <a:pPr eaLnBrk="1" hangingPunct="1"/>
            <a:endParaRPr lang="en-US" altLang="en-US"/>
          </a:p>
        </p:txBody>
      </p:sp>
      <p:sp>
        <p:nvSpPr>
          <p:cNvPr id="54278" name="Content Placeholder 1">
            <a:extLst>
              <a:ext uri="{FF2B5EF4-FFF2-40B4-BE49-F238E27FC236}">
                <a16:creationId xmlns:a16="http://schemas.microsoft.com/office/drawing/2014/main" id="{597B8432-DFF0-4DDA-84BD-CD565D4BFC2B}"/>
              </a:ext>
            </a:extLst>
          </p:cNvPr>
          <p:cNvSpPr txBox="1">
            <a:spLocks noGrp="1"/>
          </p:cNvSpPr>
          <p:nvPr>
            <p:ph idx="1"/>
          </p:nvPr>
        </p:nvSpPr>
        <p:spPr>
          <a:xfrm>
            <a:off x="457200" y="1225550"/>
            <a:ext cx="8229600" cy="4754563"/>
          </a:xfrm>
        </p:spPr>
        <p:txBody>
          <a:bodyPr/>
          <a:lstStyle/>
          <a:p>
            <a:pPr marL="0" indent="0" algn="ctr">
              <a:spcBef>
                <a:spcPts val="363"/>
              </a:spcBef>
              <a:spcAft>
                <a:spcPct val="0"/>
              </a:spcAft>
              <a:buClr>
                <a:srgbClr val="000000"/>
              </a:buClr>
              <a:buFont typeface="Arial" panose="020B0604020202020204" pitchFamily="34" charset="0"/>
              <a:buNone/>
            </a:pPr>
            <a:r>
              <a:rPr lang="en-IN" altLang="en-US" sz="2000" b="1" dirty="0">
                <a:latin typeface="Arial" panose="020B0604020202020204" pitchFamily="34" charset="0"/>
                <a:cs typeface="Arial" panose="020B0604020202020204" pitchFamily="34" charset="0"/>
              </a:rPr>
              <a:t>SECTION B </a:t>
            </a:r>
          </a:p>
          <a:p>
            <a:pPr marL="0" indent="0">
              <a:spcBef>
                <a:spcPts val="363"/>
              </a:spcBef>
              <a:spcAft>
                <a:spcPct val="0"/>
              </a:spcAft>
              <a:buClr>
                <a:srgbClr val="000000"/>
              </a:buClr>
              <a:buFont typeface="Arial" panose="020B0604020202020204" pitchFamily="34" charset="0"/>
              <a:buNone/>
            </a:pPr>
            <a:r>
              <a:rPr lang="en-IN" altLang="en-US" sz="2000" b="1" dirty="0">
                <a:latin typeface="Arial" panose="020B0604020202020204" pitchFamily="34" charset="0"/>
                <a:cs typeface="Arial" panose="020B0604020202020204" pitchFamily="34" charset="0"/>
              </a:rPr>
              <a:t>2. Attempt any three of the following:                               3 x 10 = 30</a:t>
            </a:r>
          </a:p>
          <a:p>
            <a:pPr marL="0" indent="0">
              <a:spcBef>
                <a:spcPts val="363"/>
              </a:spcBef>
              <a:spcAft>
                <a:spcPct val="0"/>
              </a:spcAft>
              <a:buClr>
                <a:srgbClr val="000000"/>
              </a:buClr>
              <a:buFont typeface="Arial" panose="020B0604020202020204" pitchFamily="34" charset="0"/>
              <a:buNone/>
            </a:pPr>
            <a:endParaRPr lang="en-IN" altLang="en-US" sz="2000" b="1" dirty="0">
              <a:latin typeface="Arial" panose="020B0604020202020204" pitchFamily="34" charset="0"/>
              <a:cs typeface="Arial" panose="020B0604020202020204" pitchFamily="34" charset="0"/>
            </a:endParaRPr>
          </a:p>
          <a:p>
            <a:pPr marL="0" indent="0">
              <a:spcBef>
                <a:spcPts val="363"/>
              </a:spcBef>
              <a:spcAft>
                <a:spcPct val="0"/>
              </a:spcAft>
              <a:buClr>
                <a:srgbClr val="000000"/>
              </a:buClr>
              <a:buFont typeface="Arial" panose="020B0604020202020204" pitchFamily="34" charset="0"/>
              <a:buNone/>
            </a:pPr>
            <a:endParaRPr lang="en-IN" altLang="en-US" sz="2000" b="1" dirty="0">
              <a:latin typeface="Arial" panose="020B0604020202020204" pitchFamily="34" charset="0"/>
              <a:cs typeface="Arial" panose="020B0604020202020204" pitchFamily="34" charset="0"/>
            </a:endParaRPr>
          </a:p>
          <a:p>
            <a:pPr marL="0" indent="0">
              <a:spcBef>
                <a:spcPts val="363"/>
              </a:spcBef>
              <a:spcAft>
                <a:spcPct val="0"/>
              </a:spcAft>
              <a:buClr>
                <a:srgbClr val="000000"/>
              </a:buClr>
              <a:buFont typeface="Arial" panose="020B0604020202020204" pitchFamily="34" charset="0"/>
              <a:buNone/>
            </a:pPr>
            <a:endParaRPr lang="en-IN" altLang="en-US" sz="2000" b="1" dirty="0">
              <a:latin typeface="Arial" panose="020B0604020202020204" pitchFamily="34" charset="0"/>
              <a:cs typeface="Arial" panose="020B0604020202020204" pitchFamily="34" charset="0"/>
            </a:endParaRPr>
          </a:p>
          <a:p>
            <a:pPr marL="0" indent="0">
              <a:spcBef>
                <a:spcPts val="363"/>
              </a:spcBef>
              <a:spcAft>
                <a:spcPct val="0"/>
              </a:spcAft>
              <a:buClr>
                <a:srgbClr val="000000"/>
              </a:buClr>
              <a:buFont typeface="Arial" panose="020B0604020202020204" pitchFamily="34" charset="0"/>
              <a:buNone/>
            </a:pPr>
            <a:endParaRPr lang="en-IN" altLang="en-US" sz="2000" b="1" dirty="0">
              <a:latin typeface="Arial" panose="020B0604020202020204" pitchFamily="34" charset="0"/>
              <a:cs typeface="Arial" panose="020B0604020202020204" pitchFamily="34" charset="0"/>
            </a:endParaRPr>
          </a:p>
          <a:p>
            <a:pPr marL="0" indent="0">
              <a:spcBef>
                <a:spcPts val="363"/>
              </a:spcBef>
              <a:spcAft>
                <a:spcPct val="0"/>
              </a:spcAft>
              <a:buClr>
                <a:srgbClr val="000000"/>
              </a:buClr>
              <a:buFont typeface="Arial" panose="020B0604020202020204" pitchFamily="34" charset="0"/>
              <a:buNone/>
            </a:pPr>
            <a:endParaRPr lang="en-IN" altLang="en-US" sz="2000" b="1" dirty="0">
              <a:latin typeface="Arial" panose="020B0604020202020204" pitchFamily="34" charset="0"/>
              <a:cs typeface="Arial" panose="020B0604020202020204" pitchFamily="34" charset="0"/>
            </a:endParaRPr>
          </a:p>
          <a:p>
            <a:pPr marL="0" indent="0">
              <a:spcBef>
                <a:spcPts val="363"/>
              </a:spcBef>
              <a:spcAft>
                <a:spcPct val="0"/>
              </a:spcAft>
              <a:buClr>
                <a:srgbClr val="000000"/>
              </a:buClr>
              <a:buFont typeface="Arial" panose="020B0604020202020204" pitchFamily="34" charset="0"/>
              <a:buNone/>
            </a:pPr>
            <a:endParaRPr lang="en-IN" altLang="en-US" sz="2000" b="1" dirty="0">
              <a:latin typeface="Arial" panose="020B0604020202020204" pitchFamily="34" charset="0"/>
              <a:cs typeface="Arial" panose="020B0604020202020204" pitchFamily="34" charset="0"/>
            </a:endParaRPr>
          </a:p>
          <a:p>
            <a:pPr marL="0" indent="0" algn="ctr">
              <a:spcBef>
                <a:spcPts val="363"/>
              </a:spcBef>
              <a:spcAft>
                <a:spcPct val="0"/>
              </a:spcAft>
              <a:buClr>
                <a:srgbClr val="000000"/>
              </a:buClr>
              <a:buFont typeface="Arial" panose="020B0604020202020204" pitchFamily="34" charset="0"/>
              <a:buNone/>
            </a:pPr>
            <a:r>
              <a:rPr lang="en-IN" altLang="en-US" sz="2000" b="1" dirty="0">
                <a:latin typeface="Arial" panose="020B0604020202020204" pitchFamily="34" charset="0"/>
                <a:cs typeface="Arial" panose="020B0604020202020204" pitchFamily="34" charset="0"/>
              </a:rPr>
              <a:t> SECTION C</a:t>
            </a:r>
          </a:p>
          <a:p>
            <a:pPr marL="0" indent="0">
              <a:spcBef>
                <a:spcPts val="363"/>
              </a:spcBef>
              <a:spcAft>
                <a:spcPct val="0"/>
              </a:spcAft>
              <a:buClr>
                <a:srgbClr val="000000"/>
              </a:buClr>
              <a:buFont typeface="Arial" panose="020B0604020202020204" pitchFamily="34" charset="0"/>
              <a:buNone/>
            </a:pPr>
            <a:r>
              <a:rPr lang="en-IN" altLang="en-US" sz="2000" b="1" dirty="0">
                <a:latin typeface="Arial" panose="020B0604020202020204" pitchFamily="34" charset="0"/>
                <a:cs typeface="Arial" panose="020B0604020202020204" pitchFamily="34" charset="0"/>
              </a:rPr>
              <a:t>3. Attempt any one part of the following:                          1 x 10 = 10    </a:t>
            </a:r>
            <a:endParaRPr lang="en-IN" altLang="en-US" sz="2000" b="1" i="1" dirty="0">
              <a:latin typeface="Arial" panose="020B060402020202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D8A6D9-09A0-45D8-BC21-C175B99CE0F0}"/>
              </a:ext>
            </a:extLst>
          </p:cNvPr>
          <p:cNvGraphicFramePr>
            <a:graphicFrameLocks noGrp="1"/>
          </p:cNvGraphicFramePr>
          <p:nvPr/>
        </p:nvGraphicFramePr>
        <p:xfrm>
          <a:off x="835025" y="2365375"/>
          <a:ext cx="7839075" cy="1828800"/>
        </p:xfrm>
        <a:graphic>
          <a:graphicData uri="http://schemas.openxmlformats.org/drawingml/2006/table">
            <a:tbl>
              <a:tblPr firstRow="1" bandRow="1">
                <a:tableStyleId>{5C22544A-7EE6-4342-B048-85BDC9FD1C3A}</a:tableStyleId>
              </a:tblPr>
              <a:tblGrid>
                <a:gridCol w="904509">
                  <a:extLst>
                    <a:ext uri="{9D8B030D-6E8A-4147-A177-3AD203B41FA5}">
                      <a16:colId xmlns:a16="http://schemas.microsoft.com/office/drawing/2014/main" val="20000"/>
                    </a:ext>
                  </a:extLst>
                </a:gridCol>
                <a:gridCol w="5276300">
                  <a:extLst>
                    <a:ext uri="{9D8B030D-6E8A-4147-A177-3AD203B41FA5}">
                      <a16:colId xmlns:a16="http://schemas.microsoft.com/office/drawing/2014/main" val="20001"/>
                    </a:ext>
                  </a:extLst>
                </a:gridCol>
                <a:gridCol w="829133">
                  <a:extLst>
                    <a:ext uri="{9D8B030D-6E8A-4147-A177-3AD203B41FA5}">
                      <a16:colId xmlns:a16="http://schemas.microsoft.com/office/drawing/2014/main" val="20002"/>
                    </a:ext>
                  </a:extLst>
                </a:gridCol>
                <a:gridCol w="829133">
                  <a:extLst>
                    <a:ext uri="{9D8B030D-6E8A-4147-A177-3AD203B41FA5}">
                      <a16:colId xmlns:a16="http://schemas.microsoft.com/office/drawing/2014/main" val="20003"/>
                    </a:ext>
                  </a:extLst>
                </a:gridCol>
              </a:tblGrid>
              <a:tr h="273794">
                <a:tc>
                  <a:txBody>
                    <a:bodyPr/>
                    <a:lstStyle/>
                    <a:p>
                      <a:r>
                        <a:rPr lang="en-IN" dirty="0" err="1">
                          <a:solidFill>
                            <a:schemeClr val="tx1"/>
                          </a:solidFill>
                        </a:rPr>
                        <a:t>Q.No</a:t>
                      </a:r>
                      <a:r>
                        <a:rPr lang="en-IN" dirty="0">
                          <a:solidFill>
                            <a:schemeClr val="tx1"/>
                          </a:solidFill>
                        </a:rPr>
                        <a:t>.</a:t>
                      </a:r>
                    </a:p>
                  </a:txBody>
                  <a:tcPr marL="91446" marR="9144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dirty="0">
                          <a:solidFill>
                            <a:schemeClr val="tx1"/>
                          </a:solidFill>
                        </a:rPr>
                        <a:t>Question </a:t>
                      </a:r>
                    </a:p>
                  </a:txBody>
                  <a:tcPr marL="91446" marR="9144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solidFill>
                            <a:schemeClr val="tx1"/>
                          </a:solidFill>
                        </a:rPr>
                        <a:t>Marks </a:t>
                      </a:r>
                    </a:p>
                  </a:txBody>
                  <a:tcPr marL="91446" marR="9144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dirty="0">
                          <a:solidFill>
                            <a:schemeClr val="tx1"/>
                          </a:solidFill>
                        </a:rPr>
                        <a:t>CO</a:t>
                      </a:r>
                    </a:p>
                  </a:txBody>
                  <a:tcPr marL="91446" marR="9144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273794">
                <a:tc>
                  <a:txBody>
                    <a:bodyPr/>
                    <a:lstStyle/>
                    <a:p>
                      <a:r>
                        <a:rPr lang="en-IN" dirty="0"/>
                        <a:t>1</a:t>
                      </a:r>
                    </a:p>
                  </a:txBody>
                  <a:tcPr marL="91446" marR="9144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IN" dirty="0"/>
                    </a:p>
                  </a:txBody>
                  <a:tcPr marL="91446" marR="9144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10</a:t>
                      </a:r>
                    </a:p>
                  </a:txBody>
                  <a:tcPr marL="91446" marR="9144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IN" dirty="0"/>
                    </a:p>
                  </a:txBody>
                  <a:tcPr marL="91446" marR="9144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273794">
                <a:tc>
                  <a:txBody>
                    <a:bodyPr/>
                    <a:lstStyle/>
                    <a:p>
                      <a:r>
                        <a:rPr lang="en-IN" dirty="0"/>
                        <a:t>2</a:t>
                      </a:r>
                    </a:p>
                  </a:txBody>
                  <a:tcPr marL="91446" marR="9144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IN" dirty="0"/>
                    </a:p>
                  </a:txBody>
                  <a:tcPr marL="91446" marR="9144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10</a:t>
                      </a:r>
                    </a:p>
                  </a:txBody>
                  <a:tcPr marL="91446" marR="9144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IN"/>
                    </a:p>
                  </a:txBody>
                  <a:tcPr marL="91446" marR="9144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273794">
                <a:tc>
                  <a:txBody>
                    <a:bodyPr/>
                    <a:lstStyle/>
                    <a:p>
                      <a:r>
                        <a:rPr lang="en-IN" dirty="0"/>
                        <a:t>.</a:t>
                      </a:r>
                    </a:p>
                  </a:txBody>
                  <a:tcPr marL="91446" marR="9144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IN" dirty="0"/>
                    </a:p>
                  </a:txBody>
                  <a:tcPr marL="91446" marR="9144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a:t>
                      </a:r>
                    </a:p>
                  </a:txBody>
                  <a:tcPr marL="91446" marR="9144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IN"/>
                    </a:p>
                  </a:txBody>
                  <a:tcPr marL="91446" marR="9144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273794">
                <a:tc>
                  <a:txBody>
                    <a:bodyPr/>
                    <a:lstStyle/>
                    <a:p>
                      <a:r>
                        <a:rPr lang="en-IN" dirty="0"/>
                        <a:t>5</a:t>
                      </a:r>
                    </a:p>
                  </a:txBody>
                  <a:tcPr marL="91446" marR="9144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IN" dirty="0"/>
                    </a:p>
                  </a:txBody>
                  <a:tcPr marL="91446" marR="9144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10</a:t>
                      </a:r>
                    </a:p>
                  </a:txBody>
                  <a:tcPr marL="91446" marR="9144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IN" dirty="0"/>
                    </a:p>
                  </a:txBody>
                  <a:tcPr marL="91446" marR="9144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bl>
          </a:graphicData>
        </a:graphic>
      </p:graphicFrame>
      <p:graphicFrame>
        <p:nvGraphicFramePr>
          <p:cNvPr id="10" name="Table 9">
            <a:extLst>
              <a:ext uri="{FF2B5EF4-FFF2-40B4-BE49-F238E27FC236}">
                <a16:creationId xmlns:a16="http://schemas.microsoft.com/office/drawing/2014/main" id="{E72EFC8D-CA57-40F5-AD3E-D559506685CE}"/>
              </a:ext>
            </a:extLst>
          </p:cNvPr>
          <p:cNvGraphicFramePr>
            <a:graphicFrameLocks noGrp="1"/>
          </p:cNvGraphicFramePr>
          <p:nvPr/>
        </p:nvGraphicFramePr>
        <p:xfrm>
          <a:off x="928688" y="4960669"/>
          <a:ext cx="7986712" cy="1387475"/>
        </p:xfrm>
        <a:graphic>
          <a:graphicData uri="http://schemas.openxmlformats.org/drawingml/2006/table">
            <a:tbl>
              <a:tblPr firstRow="1" bandRow="1">
                <a:tableStyleId>{5C22544A-7EE6-4342-B048-85BDC9FD1C3A}</a:tableStyleId>
              </a:tblPr>
              <a:tblGrid>
                <a:gridCol w="921544">
                  <a:extLst>
                    <a:ext uri="{9D8B030D-6E8A-4147-A177-3AD203B41FA5}">
                      <a16:colId xmlns:a16="http://schemas.microsoft.com/office/drawing/2014/main" val="20000"/>
                    </a:ext>
                  </a:extLst>
                </a:gridCol>
                <a:gridCol w="5375672">
                  <a:extLst>
                    <a:ext uri="{9D8B030D-6E8A-4147-A177-3AD203B41FA5}">
                      <a16:colId xmlns:a16="http://schemas.microsoft.com/office/drawing/2014/main" val="20001"/>
                    </a:ext>
                  </a:extLst>
                </a:gridCol>
                <a:gridCol w="844748">
                  <a:extLst>
                    <a:ext uri="{9D8B030D-6E8A-4147-A177-3AD203B41FA5}">
                      <a16:colId xmlns:a16="http://schemas.microsoft.com/office/drawing/2014/main" val="20002"/>
                    </a:ext>
                  </a:extLst>
                </a:gridCol>
                <a:gridCol w="844748">
                  <a:extLst>
                    <a:ext uri="{9D8B030D-6E8A-4147-A177-3AD203B41FA5}">
                      <a16:colId xmlns:a16="http://schemas.microsoft.com/office/drawing/2014/main" val="20003"/>
                    </a:ext>
                  </a:extLst>
                </a:gridCol>
              </a:tblGrid>
              <a:tr h="647521">
                <a:tc>
                  <a:txBody>
                    <a:bodyPr/>
                    <a:lstStyle/>
                    <a:p>
                      <a:r>
                        <a:rPr lang="en-IN" sz="1800" dirty="0" err="1">
                          <a:solidFill>
                            <a:schemeClr val="tx1"/>
                          </a:solidFill>
                        </a:rPr>
                        <a:t>Q.No</a:t>
                      </a:r>
                      <a:r>
                        <a:rPr lang="en-IN" sz="1800" dirty="0">
                          <a:solidFill>
                            <a:schemeClr val="tx1"/>
                          </a:solidFill>
                        </a:rPr>
                        <a:t>.</a:t>
                      </a:r>
                    </a:p>
                  </a:txBody>
                  <a:tcPr marL="91439" marR="91439" marT="45684" marB="4568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sz="1800" dirty="0">
                          <a:solidFill>
                            <a:schemeClr val="tx1"/>
                          </a:solidFill>
                        </a:rPr>
                        <a:t>Question </a:t>
                      </a:r>
                    </a:p>
                  </a:txBody>
                  <a:tcPr marL="91439" marR="91439" marT="45684" marB="4568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sz="1800" dirty="0">
                          <a:solidFill>
                            <a:schemeClr val="tx1"/>
                          </a:solidFill>
                        </a:rPr>
                        <a:t>Marks </a:t>
                      </a:r>
                    </a:p>
                  </a:txBody>
                  <a:tcPr marL="91439" marR="91439" marT="45684" marB="4568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sz="1800" dirty="0">
                          <a:solidFill>
                            <a:schemeClr val="tx1"/>
                          </a:solidFill>
                        </a:rPr>
                        <a:t>CO</a:t>
                      </a:r>
                    </a:p>
                  </a:txBody>
                  <a:tcPr marL="91439" marR="91439" marT="45684" marB="4568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369977">
                <a:tc>
                  <a:txBody>
                    <a:bodyPr/>
                    <a:lstStyle/>
                    <a:p>
                      <a:r>
                        <a:rPr lang="en-IN" sz="1800" dirty="0"/>
                        <a:t>1</a:t>
                      </a:r>
                    </a:p>
                  </a:txBody>
                  <a:tcPr marL="91439" marR="91439" marT="45684" marB="4568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IN" sz="1800" dirty="0"/>
                    </a:p>
                  </a:txBody>
                  <a:tcPr marL="91439" marR="91439" marT="45684" marB="4568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sz="1800" dirty="0"/>
                        <a:t>10</a:t>
                      </a:r>
                    </a:p>
                  </a:txBody>
                  <a:tcPr marL="91439" marR="91439" marT="45684" marB="4568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IN" sz="1800" dirty="0"/>
                    </a:p>
                  </a:txBody>
                  <a:tcPr marL="91439" marR="91439" marT="45684" marB="4568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369977">
                <a:tc>
                  <a:txBody>
                    <a:bodyPr/>
                    <a:lstStyle/>
                    <a:p>
                      <a:r>
                        <a:rPr lang="en-IN" sz="1800" dirty="0"/>
                        <a:t>2</a:t>
                      </a:r>
                    </a:p>
                  </a:txBody>
                  <a:tcPr marL="91439" marR="91439" marT="45684" marB="4568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IN" sz="1800" dirty="0"/>
                    </a:p>
                  </a:txBody>
                  <a:tcPr marL="91439" marR="91439" marT="45684" marB="4568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sz="1800" dirty="0"/>
                        <a:t>10</a:t>
                      </a:r>
                    </a:p>
                  </a:txBody>
                  <a:tcPr marL="91439" marR="91439" marT="45684" marB="4568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IN" sz="1800" dirty="0"/>
                    </a:p>
                  </a:txBody>
                  <a:tcPr marL="91439" marR="91439" marT="45684" marB="4568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bl>
          </a:graphicData>
        </a:graphic>
      </p:graphicFrame>
      <p:sp>
        <p:nvSpPr>
          <p:cNvPr id="54334" name="Slide Number Placeholder 11">
            <a:extLst>
              <a:ext uri="{FF2B5EF4-FFF2-40B4-BE49-F238E27FC236}">
                <a16:creationId xmlns:a16="http://schemas.microsoft.com/office/drawing/2014/main" id="{1426CA00-1A1C-4FFA-92B2-E5EB35553F59}"/>
              </a:ext>
            </a:extLst>
          </p:cNvPr>
          <p:cNvSpPr>
            <a:spLocks noGrp="1"/>
          </p:cNvSpPr>
          <p:nvPr>
            <p:ph type="sldNum" sz="quarter" idx="4294967295"/>
          </p:nvPr>
        </p:nvSpPr>
        <p:spPr bwMode="auto">
          <a:xfrm>
            <a:off x="6553200" y="6356350"/>
            <a:ext cx="2133600" cy="36512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45700" rIns="91425" bIns="45700" numCol="1" anchor="ctr" anchorCtr="0" compatLnSpc="1">
            <a:prstTxWarp prst="textNoShape">
              <a:avLst/>
            </a:prstTxWarp>
          </a:bodyPr>
          <a:lstStyle>
            <a:defPPr>
              <a:defRPr lang="en-US"/>
            </a:defPPr>
            <a:lvl1pPr algn="r" rtl="0" fontAlgn="base">
              <a:spcBef>
                <a:spcPct val="0"/>
              </a:spcBef>
              <a:spcAft>
                <a:spcPct val="0"/>
              </a:spcAft>
              <a:buClr>
                <a:srgbClr val="000000"/>
              </a:buClr>
              <a:buFont typeface="Arial" panose="020B0604020202020204" pitchFamily="34" charset="0"/>
              <a:buNone/>
              <a:defRPr sz="1200" kern="1200">
                <a:solidFill>
                  <a:srgbClr val="888888"/>
                </a:solidFill>
                <a:latin typeface="Calibri" panose="020F0502020204030204" pitchFamily="34" charset="0"/>
                <a:ea typeface="+mn-ea"/>
                <a:cs typeface="Arial" panose="020B0604020202020204" pitchFamily="34" charset="0"/>
                <a:sym typeface="Calibri" panose="020F0502020204030204" pitchFamily="34" charset="0"/>
              </a:defRPr>
            </a:lvl1pPr>
            <a:lvl2pPr marL="457200" algn="l" rtl="0" fontAlgn="base">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2pPr>
            <a:lvl3pPr marL="914400" algn="l" rtl="0" fontAlgn="base">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3pPr>
            <a:lvl4pPr marL="1371600" algn="l" rtl="0" fontAlgn="base">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4pPr>
            <a:lvl5pPr marL="1828800" algn="l" rtl="0" fontAlgn="base">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5pPr>
            <a:lvl6pPr marL="22860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6pPr>
            <a:lvl7pPr marL="27432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7pPr>
            <a:lvl8pPr marL="32004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8pPr>
            <a:lvl9pPr marL="36576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9pPr>
          </a:lstStyle>
          <a:p>
            <a:pPr eaLnBrk="1" hangingPunct="1"/>
            <a:fld id="{E22F518A-4755-4E63-80FF-93C53BC9E5C8}" type="slidenum">
              <a:rPr lang="en-US" altLang="en-US" smtClean="0"/>
              <a:pPr eaLnBrk="1" hangingPunct="1"/>
              <a:t>23</a:t>
            </a:fld>
            <a:endParaRPr lang="en-US" altLang="en-US" sz="1200">
              <a:solidFill>
                <a:srgbClr val="888888"/>
              </a:solidFill>
              <a:latin typeface="Calibri" panose="020F0502020204030204" pitchFamily="34" charset="0"/>
              <a:sym typeface="Calibri" panose="020F0502020204030204" pitchFamily="34" charset="0"/>
            </a:endParaRPr>
          </a:p>
        </p:txBody>
      </p:sp>
      <p:sp>
        <p:nvSpPr>
          <p:cNvPr id="14" name="Footer Placeholder 12">
            <a:extLst>
              <a:ext uri="{FF2B5EF4-FFF2-40B4-BE49-F238E27FC236}">
                <a16:creationId xmlns:a16="http://schemas.microsoft.com/office/drawing/2014/main" id="{90F35129-5FE9-E5B1-B869-3A70C450D5AE}"/>
              </a:ext>
            </a:extLst>
          </p:cNvPr>
          <p:cNvSpPr txBox="1">
            <a:spLocks/>
          </p:cNvSpPr>
          <p:nvPr/>
        </p:nvSpPr>
        <p:spPr>
          <a:xfrm>
            <a:off x="2286000" y="6248400"/>
            <a:ext cx="50292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Surbhi Jha             Code has not been allotted yet                Unit-I</a:t>
            </a:r>
          </a:p>
        </p:txBody>
      </p:sp>
      <p:sp>
        <p:nvSpPr>
          <p:cNvPr id="15" name="Date Placeholder 8">
            <a:extLst>
              <a:ext uri="{FF2B5EF4-FFF2-40B4-BE49-F238E27FC236}">
                <a16:creationId xmlns:a16="http://schemas.microsoft.com/office/drawing/2014/main" id="{3F07A270-6D59-3107-A756-AC3508492169}"/>
              </a:ext>
            </a:extLst>
          </p:cNvPr>
          <p:cNvSpPr>
            <a:spLocks noGrp="1"/>
          </p:cNvSpPr>
          <p:nvPr>
            <p:ph type="dt" sz="half" idx="10"/>
          </p:nvPr>
        </p:nvSpPr>
        <p:spPr>
          <a:xfrm>
            <a:off x="381000" y="6492875"/>
            <a:ext cx="2133600" cy="365125"/>
          </a:xfrm>
        </p:spPr>
        <p:txBody>
          <a:bodyPr/>
          <a:lstStyle/>
          <a:p>
            <a:fld id="{037FF599-7099-4990-B28D-8F2CD78D111E}" type="datetime1">
              <a:rPr lang="en-US" smtClean="0"/>
              <a:t>7/31/2024</a:t>
            </a:fld>
            <a:endParaRPr lang="en-US" dirty="0"/>
          </a:p>
        </p:txBody>
      </p:sp>
      <p:pic>
        <p:nvPicPr>
          <p:cNvPr id="11" name="Picture 10"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
        <p:nvSpPr>
          <p:cNvPr id="2" name="Footer Placeholder 1"/>
          <p:cNvSpPr>
            <a:spLocks noGrp="1"/>
          </p:cNvSpPr>
          <p:nvPr>
            <p:ph type="ftr" sz="quarter" idx="11"/>
          </p:nvPr>
        </p:nvSpPr>
        <p:spPr/>
        <p:txBody>
          <a:bodyPr/>
          <a:lstStyle/>
          <a:p>
            <a:r>
              <a:rPr lang="en-US"/>
              <a:t>Dr. Rashmi Mishra                           Unit-I</a:t>
            </a:r>
          </a:p>
        </p:txBody>
      </p:sp>
    </p:spTree>
    <p:extLst>
      <p:ext uri="{BB962C8B-B14F-4D97-AF65-F5344CB8AC3E}">
        <p14:creationId xmlns:p14="http://schemas.microsoft.com/office/powerpoint/2010/main" val="41950280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rmAutofit/>
          </a:bodyPr>
          <a:lstStyle/>
          <a:p>
            <a:pPr marL="0" indent="0">
              <a:buNone/>
            </a:pPr>
            <a:r>
              <a:rPr lang="en-IN" sz="1800" b="1" dirty="0"/>
              <a:t>Pre-requisites: </a:t>
            </a:r>
            <a:r>
              <a:rPr lang="en-IN" sz="1800" dirty="0"/>
              <a:t>Student must complete Design Thinking-I course </a:t>
            </a:r>
          </a:p>
          <a:p>
            <a:pPr marL="0" indent="0">
              <a:buNone/>
            </a:pPr>
            <a:r>
              <a:rPr lang="en-IN" sz="1800" b="1" dirty="0"/>
              <a:t>Recap:</a:t>
            </a:r>
            <a:endParaRPr lang="en-US" sz="1800" dirty="0"/>
          </a:p>
          <a:p>
            <a:r>
              <a:rPr lang="en-US" sz="1800" dirty="0"/>
              <a:t>Million Dollar Idea</a:t>
            </a:r>
          </a:p>
          <a:p>
            <a:r>
              <a:rPr lang="en-US" sz="1800" dirty="0"/>
              <a:t>Empathy maps</a:t>
            </a:r>
          </a:p>
          <a:p>
            <a:r>
              <a:rPr lang="en-US" sz="1800" dirty="0"/>
              <a:t>Mind-Map</a:t>
            </a:r>
          </a:p>
          <a:p>
            <a:r>
              <a:rPr lang="en-IN" sz="1800" dirty="0"/>
              <a:t>CATWOE Analysis </a:t>
            </a:r>
            <a:endParaRPr lang="en-US" sz="1800" dirty="0"/>
          </a:p>
        </p:txBody>
      </p:sp>
      <p:sp>
        <p:nvSpPr>
          <p:cNvPr id="4" name="Date Placeholder 3"/>
          <p:cNvSpPr>
            <a:spLocks noGrp="1"/>
          </p:cNvSpPr>
          <p:nvPr>
            <p:ph type="dt" sz="half" idx="10"/>
          </p:nvPr>
        </p:nvSpPr>
        <p:spPr/>
        <p:txBody>
          <a:bodyPr/>
          <a:lstStyle/>
          <a:p>
            <a:fld id="{BD1D2D21-6CE5-455C-9949-8873F78D5DBC}" type="datetime1">
              <a:rPr lang="en-US" smtClean="0"/>
              <a:t>7/31/2024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Dr. Rashmi Mishra                           Unit-I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24</a:t>
            </a:fld>
            <a:endParaRPr lang="en-US"/>
          </a:p>
        </p:txBody>
      </p:sp>
      <p:sp>
        <p:nvSpPr>
          <p:cNvPr id="7" name="Title 1"/>
          <p:cNvSpPr txBox="1">
            <a:spLocks/>
          </p:cNvSpPr>
          <p:nvPr/>
        </p:nvSpPr>
        <p:spPr>
          <a:xfrm>
            <a:off x="1371600" y="0"/>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a:ln>
                  <a:noFill/>
                </a:ln>
                <a:solidFill>
                  <a:schemeClr val="dk1"/>
                </a:solidFill>
                <a:effectLst/>
                <a:uLnTx/>
                <a:uFillTx/>
                <a:latin typeface="+mn-lt"/>
                <a:ea typeface="+mn-ea"/>
                <a:cs typeface="+mn-cs"/>
              </a:rPr>
              <a:t>Prerequisite and Recap</a:t>
            </a: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4AD20893-99C1-4517-AC16-8BE2960A6496}" type="datetime1">
              <a:rPr lang="en-US" smtClean="0"/>
              <a:t>7/31/2024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25</a:t>
            </a:fld>
            <a:endParaRPr lang="en-US"/>
          </a:p>
        </p:txBody>
      </p:sp>
      <p:sp>
        <p:nvSpPr>
          <p:cNvPr id="7" name="Title 1"/>
          <p:cNvSpPr txBox="1">
            <a:spLocks/>
          </p:cNvSpPr>
          <p:nvPr/>
        </p:nvSpPr>
        <p:spPr>
          <a:xfrm>
            <a:off x="1371600" y="0"/>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lvl="0" algn="ctr">
              <a:spcBef>
                <a:spcPct val="0"/>
              </a:spcBef>
              <a:defRPr/>
            </a:pPr>
            <a:r>
              <a:rPr lang="en-US" b="1" dirty="0"/>
              <a:t>Brief Introduction about the subject with videos</a:t>
            </a:r>
            <a:endParaRPr kumimoji="0" lang="en-US" sz="2400" b="0"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endParaRPr>
          </a:p>
        </p:txBody>
      </p:sp>
      <p:sp>
        <p:nvSpPr>
          <p:cNvPr id="2" name="Rectangle 1"/>
          <p:cNvSpPr/>
          <p:nvPr/>
        </p:nvSpPr>
        <p:spPr>
          <a:xfrm>
            <a:off x="755576" y="1196752"/>
            <a:ext cx="7704856" cy="3139321"/>
          </a:xfrm>
          <a:prstGeom prst="rect">
            <a:avLst/>
          </a:prstGeom>
        </p:spPr>
        <p:txBody>
          <a:bodyPr wrap="square">
            <a:spAutoFit/>
          </a:bodyPr>
          <a:lstStyle/>
          <a:p>
            <a:pPr algn="just"/>
            <a:r>
              <a:rPr lang="en-IN" dirty="0"/>
              <a:t>Design Thinking is an iterative method of deeply empathizing with people's needs/wants/problems, and developing/testing solutions that meet those needs. And it's not just for designers, tech companies, or design-</a:t>
            </a:r>
            <a:r>
              <a:rPr lang="en-IN" dirty="0" err="1"/>
              <a:t>centered</a:t>
            </a:r>
            <a:r>
              <a:rPr lang="en-IN" dirty="0"/>
              <a:t> organizations.</a:t>
            </a:r>
          </a:p>
          <a:p>
            <a:pPr algn="just"/>
            <a:endParaRPr lang="en-US" dirty="0"/>
          </a:p>
          <a:p>
            <a:r>
              <a:rPr lang="en-US" dirty="0">
                <a:hlinkClick r:id="rId2"/>
              </a:rPr>
              <a:t>https://uxplanet.org/how-to-solve-a-product-design-challenge-22c4daa27117</a:t>
            </a:r>
            <a:endParaRPr lang="en-US" dirty="0"/>
          </a:p>
          <a:p>
            <a:endParaRPr lang="en-US" dirty="0"/>
          </a:p>
          <a:p>
            <a:r>
              <a:rPr lang="en-US" dirty="0">
                <a:hlinkClick r:id="rId3"/>
              </a:rPr>
              <a:t>https://www.youtube.com/watch?v=6_mHCOAAEI8</a:t>
            </a:r>
            <a:endParaRPr lang="en-US" dirty="0"/>
          </a:p>
          <a:p>
            <a:endParaRPr lang="en-US" dirty="0"/>
          </a:p>
          <a:p>
            <a:endParaRPr lang="en-US" dirty="0"/>
          </a:p>
          <a:p>
            <a:endParaRPr lang="en-US" dirty="0"/>
          </a:p>
        </p:txBody>
      </p:sp>
      <p:sp>
        <p:nvSpPr>
          <p:cNvPr id="3" name="AutoShape 2" descr="https://powerpoint.officeapps.live.com/pods/GetClipboardImage.ashx?Id=1ca9005f-336a-4be7-8320-71d361942a9b&amp;DC=PSG3&amp;pkey=0949c676-b3ba-440f-aebf-012ebc5e10e3&amp;wdwaccluster=PSG3"/>
          <p:cNvSpPr>
            <a:spLocks noChangeAspect="1" noChangeArrowheads="1"/>
          </p:cNvSpPr>
          <p:nvPr/>
        </p:nvSpPr>
        <p:spPr bwMode="auto">
          <a:xfrm>
            <a:off x="21272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Footer Placeholder 4">
            <a:extLst>
              <a:ext uri="{FF2B5EF4-FFF2-40B4-BE49-F238E27FC236}">
                <a16:creationId xmlns:a16="http://schemas.microsoft.com/office/drawing/2014/main" id="{BEFDD803-CFF3-4509-CF74-59B0D0F13171}"/>
              </a:ext>
            </a:extLst>
          </p:cNvPr>
          <p:cNvSpPr>
            <a:spLocks noGrp="1"/>
          </p:cNvSpPr>
          <p:nvPr>
            <p:ph type="ftr" sz="quarter" idx="11"/>
          </p:nvPr>
        </p:nvSpPr>
        <p:spPr>
          <a:xfrm>
            <a:off x="2514600" y="6356350"/>
            <a:ext cx="5029200" cy="365125"/>
          </a:xfrm>
        </p:spPr>
        <p:txBody>
          <a:bodyPr/>
          <a:lstStyle/>
          <a:p>
            <a:r>
              <a:rPr lang="en-US"/>
              <a:t>Dr. Rashmi Mishra                           Unit-I</a:t>
            </a:r>
            <a:endParaRPr lang="en-US" dirty="0"/>
          </a:p>
        </p:txBody>
      </p:sp>
      <p:pic>
        <p:nvPicPr>
          <p:cNvPr id="9" name="Picture 8"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7401414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81818" y="1166018"/>
            <a:ext cx="8229600" cy="4525963"/>
          </a:xfrm>
        </p:spPr>
        <p:txBody>
          <a:bodyPr>
            <a:normAutofit/>
          </a:bodyPr>
          <a:lstStyle/>
          <a:p>
            <a:pPr algn="just"/>
            <a:endParaRPr lang="en-US" sz="2200" dirty="0"/>
          </a:p>
          <a:p>
            <a:pPr marL="514350" indent="-514350"/>
            <a:endParaRPr lang="en-US" sz="2200" dirty="0"/>
          </a:p>
        </p:txBody>
      </p:sp>
      <p:sp>
        <p:nvSpPr>
          <p:cNvPr id="4" name="Date Placeholder 3"/>
          <p:cNvSpPr>
            <a:spLocks noGrp="1"/>
          </p:cNvSpPr>
          <p:nvPr>
            <p:ph type="dt" sz="half" idx="10"/>
          </p:nvPr>
        </p:nvSpPr>
        <p:spPr/>
        <p:txBody>
          <a:bodyPr/>
          <a:lstStyle/>
          <a:p>
            <a:fld id="{298513FE-37F3-4D18-94EF-4192BAEEB877}" type="datetime1">
              <a:rPr lang="en-US" smtClean="0"/>
              <a:t>7/31/2024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26</a:t>
            </a:fld>
            <a:endParaRPr lang="en-US"/>
          </a:p>
        </p:txBody>
      </p:sp>
      <p:sp>
        <p:nvSpPr>
          <p:cNvPr id="7" name="Title 1"/>
          <p:cNvSpPr txBox="1">
            <a:spLocks/>
          </p:cNvSpPr>
          <p:nvPr/>
        </p:nvSpPr>
        <p:spPr>
          <a:xfrm>
            <a:off x="1371600" y="0"/>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lvl="0" algn="ctr">
              <a:spcBef>
                <a:spcPct val="0"/>
              </a:spcBef>
              <a:defRPr/>
            </a:pPr>
            <a:r>
              <a:rPr lang="en-US" sz="3200" b="1" dirty="0">
                <a:latin typeface="Times New Roman" panose="02020603050405020304" pitchFamily="18" charset="0"/>
                <a:cs typeface="Times New Roman" panose="02020603050405020304" pitchFamily="18" charset="0"/>
              </a:rPr>
              <a:t>Unit Objective</a:t>
            </a:r>
          </a:p>
        </p:txBody>
      </p:sp>
      <p:sp>
        <p:nvSpPr>
          <p:cNvPr id="2" name="Rectangle 1"/>
          <p:cNvSpPr/>
          <p:nvPr/>
        </p:nvSpPr>
        <p:spPr>
          <a:xfrm>
            <a:off x="1219200" y="1297382"/>
            <a:ext cx="7492218" cy="369332"/>
          </a:xfrm>
          <a:prstGeom prst="rect">
            <a:avLst/>
          </a:prstGeom>
        </p:spPr>
        <p:txBody>
          <a:bodyPr wrap="square">
            <a:spAutoFit/>
          </a:bodyPr>
          <a:lstStyle/>
          <a:p>
            <a:pPr algn="just"/>
            <a:r>
              <a:rPr lang="en-US" dirty="0"/>
              <a:t>.  </a:t>
            </a:r>
          </a:p>
        </p:txBody>
      </p:sp>
      <p:sp>
        <p:nvSpPr>
          <p:cNvPr id="8" name="TextBox 7"/>
          <p:cNvSpPr txBox="1"/>
          <p:nvPr/>
        </p:nvSpPr>
        <p:spPr>
          <a:xfrm>
            <a:off x="611560" y="2132856"/>
            <a:ext cx="7920880" cy="646331"/>
          </a:xfrm>
          <a:prstGeom prst="rect">
            <a:avLst/>
          </a:prstGeom>
          <a:noFill/>
        </p:spPr>
        <p:txBody>
          <a:bodyPr wrap="square" rtlCol="0">
            <a:spAutoFit/>
          </a:bodyPr>
          <a:lstStyle/>
          <a:p>
            <a:r>
              <a:rPr lang="en-US" dirty="0"/>
              <a:t>To get detailed insights of design thinking approaches, tools related to it and balancing the priorities. </a:t>
            </a:r>
          </a:p>
        </p:txBody>
      </p:sp>
      <p:sp>
        <p:nvSpPr>
          <p:cNvPr id="10" name="Footer Placeholder 4">
            <a:extLst>
              <a:ext uri="{FF2B5EF4-FFF2-40B4-BE49-F238E27FC236}">
                <a16:creationId xmlns:a16="http://schemas.microsoft.com/office/drawing/2014/main" id="{DC2E8111-2A1D-4317-2134-0671C53DB709}"/>
              </a:ext>
            </a:extLst>
          </p:cNvPr>
          <p:cNvSpPr>
            <a:spLocks noGrp="1"/>
          </p:cNvSpPr>
          <p:nvPr>
            <p:ph type="ftr" sz="quarter" idx="11"/>
          </p:nvPr>
        </p:nvSpPr>
        <p:spPr>
          <a:xfrm>
            <a:off x="2514600" y="6356350"/>
            <a:ext cx="5029200" cy="365125"/>
          </a:xfrm>
        </p:spPr>
        <p:txBody>
          <a:bodyPr/>
          <a:lstStyle/>
          <a:p>
            <a:r>
              <a:rPr lang="en-US"/>
              <a:t>Dr. Rashmi Mishra                           Unit-I</a:t>
            </a:r>
            <a:endParaRPr lang="en-US" dirty="0"/>
          </a:p>
        </p:txBody>
      </p:sp>
      <p:pic>
        <p:nvPicPr>
          <p:cNvPr id="12" name="Picture 11"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13944419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81818" y="1166018"/>
            <a:ext cx="8229600" cy="4525963"/>
          </a:xfrm>
        </p:spPr>
        <p:txBody>
          <a:bodyPr>
            <a:normAutofit/>
          </a:bodyPr>
          <a:lstStyle/>
          <a:p>
            <a:pPr algn="just">
              <a:lnSpc>
                <a:spcPct val="107000"/>
              </a:lnSpc>
              <a:spcAft>
                <a:spcPts val="800"/>
              </a:spcAft>
            </a:pPr>
            <a:endParaRPr lang="en-US" sz="2200" dirty="0">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Date Placeholder 3"/>
          <p:cNvSpPr>
            <a:spLocks noGrp="1"/>
          </p:cNvSpPr>
          <p:nvPr>
            <p:ph type="dt" sz="half" idx="10"/>
          </p:nvPr>
        </p:nvSpPr>
        <p:spPr/>
        <p:txBody>
          <a:bodyPr/>
          <a:lstStyle/>
          <a:p>
            <a:fld id="{0F663112-62B9-494F-B478-B66DE16CA3A9}" type="datetime1">
              <a:rPr lang="en-US" smtClean="0"/>
              <a:t>7/31/2024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27</a:t>
            </a:fld>
            <a:endParaRPr lang="en-US"/>
          </a:p>
        </p:txBody>
      </p:sp>
      <p:sp>
        <p:nvSpPr>
          <p:cNvPr id="7" name="Title 1"/>
          <p:cNvSpPr txBox="1">
            <a:spLocks/>
          </p:cNvSpPr>
          <p:nvPr/>
        </p:nvSpPr>
        <p:spPr>
          <a:xfrm>
            <a:off x="1371600" y="0"/>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lvl="0" algn="ctr">
              <a:spcBef>
                <a:spcPct val="0"/>
              </a:spcBef>
              <a:defRPr/>
            </a:pPr>
            <a:r>
              <a:rPr lang="en-US" sz="2600" b="1" dirty="0">
                <a:latin typeface="Times New Roman" panose="02020603050405020304" pitchFamily="18" charset="0"/>
                <a:cs typeface="Times New Roman" panose="02020603050405020304" pitchFamily="18" charset="0"/>
              </a:rPr>
              <a:t>Topic Objective</a:t>
            </a:r>
          </a:p>
        </p:txBody>
      </p:sp>
      <p:graphicFrame>
        <p:nvGraphicFramePr>
          <p:cNvPr id="2" name="Table 1"/>
          <p:cNvGraphicFramePr>
            <a:graphicFrameLocks noGrp="1"/>
          </p:cNvGraphicFramePr>
          <p:nvPr>
            <p:extLst>
              <p:ext uri="{D42A27DB-BD31-4B8C-83A1-F6EECF244321}">
                <p14:modId xmlns:p14="http://schemas.microsoft.com/office/powerpoint/2010/main" val="622886288"/>
              </p:ext>
            </p:extLst>
          </p:nvPr>
        </p:nvGraphicFramePr>
        <p:xfrm>
          <a:off x="323528" y="836712"/>
          <a:ext cx="8496944" cy="5792688"/>
        </p:xfrm>
        <a:graphic>
          <a:graphicData uri="http://schemas.openxmlformats.org/drawingml/2006/table">
            <a:tbl>
              <a:tblPr firstRow="1" bandRow="1">
                <a:tableStyleId>{5940675A-B579-460E-94D1-54222C63F5DA}</a:tableStyleId>
              </a:tblPr>
              <a:tblGrid>
                <a:gridCol w="5620072">
                  <a:extLst>
                    <a:ext uri="{9D8B030D-6E8A-4147-A177-3AD203B41FA5}">
                      <a16:colId xmlns:a16="http://schemas.microsoft.com/office/drawing/2014/main" val="20000"/>
                    </a:ext>
                  </a:extLst>
                </a:gridCol>
                <a:gridCol w="2876872">
                  <a:extLst>
                    <a:ext uri="{9D8B030D-6E8A-4147-A177-3AD203B41FA5}">
                      <a16:colId xmlns:a16="http://schemas.microsoft.com/office/drawing/2014/main" val="20001"/>
                    </a:ext>
                  </a:extLst>
                </a:gridCol>
              </a:tblGrid>
              <a:tr h="1769988">
                <a:tc>
                  <a:txBody>
                    <a:bodyPr/>
                    <a:lstStyle/>
                    <a:p>
                      <a:r>
                        <a:rPr lang="en-IN" sz="1800" kern="1200" dirty="0">
                          <a:solidFill>
                            <a:schemeClr val="tx1"/>
                          </a:solidFill>
                          <a:effectLst/>
                          <a:latin typeface="+mn-lt"/>
                          <a:ea typeface="+mn-ea"/>
                          <a:cs typeface="+mn-cs"/>
                        </a:rPr>
                        <a:t>Design thinking &amp; Innovation, Design Thinking Mindset and Principles, recap of 5-Step Process of Design Thinking, Design Approaches, additional in-depth examples of each design approaches. Simon Sinek’s – Start with Why, The Golden Circle, Asking the “Why” behind each example (an in-class activity of asking 5-WHYS), </a:t>
                      </a:r>
                      <a:endParaRPr lang="en-IN" dirty="0"/>
                    </a:p>
                  </a:txBody>
                  <a:tcPr/>
                </a:tc>
                <a:tc>
                  <a:txBody>
                    <a:bodyPr/>
                    <a:lstStyle/>
                    <a:p>
                      <a:r>
                        <a:rPr lang="en-US" dirty="0"/>
                        <a:t>To</a:t>
                      </a:r>
                      <a:r>
                        <a:rPr lang="en-US" baseline="0" dirty="0"/>
                        <a:t> learn different types of design approaches </a:t>
                      </a:r>
                      <a:endParaRPr lang="en-US" dirty="0"/>
                    </a:p>
                  </a:txBody>
                  <a:tcPr/>
                </a:tc>
                <a:extLst>
                  <a:ext uri="{0D108BD9-81ED-4DB2-BD59-A6C34878D82A}">
                    <a16:rowId xmlns:a16="http://schemas.microsoft.com/office/drawing/2014/main" val="10000"/>
                  </a:ext>
                </a:extLst>
              </a:tr>
              <a:tr h="1287264">
                <a:tc>
                  <a:txBody>
                    <a:bodyPr/>
                    <a:lstStyle/>
                    <a:p>
                      <a:r>
                        <a:rPr lang="en-IN" sz="1800" kern="1200" dirty="0">
                          <a:solidFill>
                            <a:schemeClr val="tx1"/>
                          </a:solidFill>
                          <a:effectLst/>
                          <a:latin typeface="+mn-lt"/>
                          <a:ea typeface="+mn-ea"/>
                          <a:cs typeface="+mn-cs"/>
                        </a:rPr>
                        <a:t>The Higher Purpose, in-class activity for LDO &amp; sharing insights, Visualization and it’s importance in design thinking, reflections on wheel of life (in-class activity for visualization &amp; Wheel of Life) </a:t>
                      </a:r>
                      <a:endParaRPr lang="en-IN" dirty="0"/>
                    </a:p>
                  </a:txBody>
                  <a:tcPr/>
                </a:tc>
                <a:tc>
                  <a:txBody>
                    <a:bodyPr/>
                    <a:lstStyle/>
                    <a:p>
                      <a:r>
                        <a:rPr lang="en-US" dirty="0"/>
                        <a:t>To learn different</a:t>
                      </a:r>
                      <a:r>
                        <a:rPr lang="en-US" baseline="0" dirty="0"/>
                        <a:t> types of tools</a:t>
                      </a:r>
                      <a:endParaRPr lang="en-US" dirty="0"/>
                    </a:p>
                  </a:txBody>
                  <a:tcPr/>
                </a:tc>
                <a:extLst>
                  <a:ext uri="{0D108BD9-81ED-4DB2-BD59-A6C34878D82A}">
                    <a16:rowId xmlns:a16="http://schemas.microsoft.com/office/drawing/2014/main" val="10001"/>
                  </a:ext>
                </a:extLst>
              </a:tr>
              <a:tr h="2735436">
                <a:tc>
                  <a:txBody>
                    <a:bodyPr/>
                    <a:lstStyle/>
                    <a:p>
                      <a:r>
                        <a:rPr lang="en-IN" sz="1800" kern="1200" dirty="0">
                          <a:solidFill>
                            <a:schemeClr val="tx1"/>
                          </a:solidFill>
                          <a:effectLst/>
                          <a:latin typeface="+mn-lt"/>
                          <a:ea typeface="+mn-ea"/>
                          <a:cs typeface="+mn-cs"/>
                        </a:rPr>
                        <a:t>Linking it with Balancing Priorities (in class activity), DBS Singapore and Bank of Americas’ Keep the Change Campaign. Litter of Light &amp; Arvind Eye Care Examples, understanding practical application of design thinking tools and concepts, case study on McDonald’s Milkshake / Amazon India’s Rural Ecommerce &amp; Gillette, working on 1- hour Design problem, Applying RCA and Brainstorm on innovative solutions. Main project allocation and expectations from the project </a:t>
                      </a:r>
                      <a:endParaRPr lang="en-IN" dirty="0"/>
                    </a:p>
                  </a:txBody>
                  <a:tcPr/>
                </a:tc>
                <a:tc>
                  <a:txBody>
                    <a:bodyPr/>
                    <a:lstStyle/>
                    <a:p>
                      <a:r>
                        <a:rPr lang="en-US" dirty="0"/>
                        <a:t>To understand decision making tools </a:t>
                      </a:r>
                    </a:p>
                  </a:txBody>
                  <a:tcPr/>
                </a:tc>
                <a:extLst>
                  <a:ext uri="{0D108BD9-81ED-4DB2-BD59-A6C34878D82A}">
                    <a16:rowId xmlns:a16="http://schemas.microsoft.com/office/drawing/2014/main" val="10002"/>
                  </a:ext>
                </a:extLst>
              </a:tr>
            </a:tbl>
          </a:graphicData>
        </a:graphic>
      </p:graphicFrame>
      <p:sp>
        <p:nvSpPr>
          <p:cNvPr id="10" name="Footer Placeholder 4">
            <a:extLst>
              <a:ext uri="{FF2B5EF4-FFF2-40B4-BE49-F238E27FC236}">
                <a16:creationId xmlns:a16="http://schemas.microsoft.com/office/drawing/2014/main" id="{310BFAF2-CF7B-68B2-EB11-F5299407E884}"/>
              </a:ext>
            </a:extLst>
          </p:cNvPr>
          <p:cNvSpPr>
            <a:spLocks noGrp="1"/>
          </p:cNvSpPr>
          <p:nvPr>
            <p:ph type="ftr" sz="quarter" idx="11"/>
          </p:nvPr>
        </p:nvSpPr>
        <p:spPr>
          <a:xfrm>
            <a:off x="2514600" y="6356350"/>
            <a:ext cx="5029200" cy="365125"/>
          </a:xfrm>
        </p:spPr>
        <p:txBody>
          <a:bodyPr/>
          <a:lstStyle/>
          <a:p>
            <a:r>
              <a:rPr lang="en-US"/>
              <a:t>Dr. Rashmi Mishra                           Unit-I</a:t>
            </a:r>
            <a:endParaRPr lang="en-US" dirty="0"/>
          </a:p>
        </p:txBody>
      </p:sp>
      <p:pic>
        <p:nvPicPr>
          <p:cNvPr id="9" name="Picture 8"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268532960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3FC77BF4-5059-47D9-922F-4F0A58893DAC}" type="datetime1">
              <a:rPr lang="en-US" smtClean="0"/>
              <a:t>7/31/2024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Dr. Rashmi Mishra                           Unit-I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28</a:t>
            </a:fld>
            <a:endParaRPr lang="en-US"/>
          </a:p>
        </p:txBody>
      </p:sp>
      <p:sp>
        <p:nvSpPr>
          <p:cNvPr id="7" name="Title 1"/>
          <p:cNvSpPr txBox="1">
            <a:spLocks/>
          </p:cNvSpPr>
          <p:nvPr/>
        </p:nvSpPr>
        <p:spPr>
          <a:xfrm>
            <a:off x="1371600" y="0"/>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a:ln>
                  <a:noFill/>
                </a:ln>
                <a:solidFill>
                  <a:schemeClr val="dk1"/>
                </a:solidFill>
                <a:effectLst/>
                <a:uLnTx/>
                <a:uFillTx/>
                <a:latin typeface="+mn-lt"/>
                <a:ea typeface="+mn-ea"/>
                <a:cs typeface="+mn-cs"/>
              </a:rPr>
              <a:t>Recap: Million Dollar Idea Tool (CO1)</a:t>
            </a:r>
          </a:p>
        </p:txBody>
      </p:sp>
      <p:pic>
        <p:nvPicPr>
          <p:cNvPr id="8" name="Content Placeholder 4">
            <a:extLst>
              <a:ext uri="{FF2B5EF4-FFF2-40B4-BE49-F238E27FC236}">
                <a16:creationId xmlns:a16="http://schemas.microsoft.com/office/drawing/2014/main" id="{D939F659-E221-8F67-9186-7739B9996D42}"/>
              </a:ext>
            </a:extLst>
          </p:cNvPr>
          <p:cNvPicPr>
            <a:picLocks noGrp="1" noChangeAspect="1"/>
          </p:cNvPicPr>
          <p:nvPr>
            <p:ph idx="1"/>
          </p:nvPr>
        </p:nvPicPr>
        <p:blipFill>
          <a:blip r:embed="rId2">
            <a:lum bright="-20000" contrast="40000"/>
          </a:blip>
          <a:stretch>
            <a:fillRect/>
          </a:stretch>
        </p:blipFill>
        <p:spPr>
          <a:xfrm>
            <a:off x="533400" y="1605044"/>
            <a:ext cx="8229600" cy="3601874"/>
          </a:xfrm>
        </p:spPr>
      </p:pic>
      <p:pic>
        <p:nvPicPr>
          <p:cNvPr id="10" name="Picture 9"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37205300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rmAutofit fontScale="85000" lnSpcReduction="20000"/>
          </a:bodyPr>
          <a:lstStyle/>
          <a:p>
            <a:pPr marL="16933" marR="6773" algn="just">
              <a:spcBef>
                <a:spcPts val="133"/>
              </a:spcBef>
            </a:pPr>
            <a:r>
              <a:rPr lang="en-IN" dirty="0">
                <a:latin typeface="Times New Roman" pitchFamily="18" charset="0"/>
                <a:cs typeface="Times New Roman" pitchFamily="18" charset="0"/>
              </a:rPr>
              <a:t>A </a:t>
            </a:r>
            <a:r>
              <a:rPr lang="en-IN" spc="-7" dirty="0">
                <a:latin typeface="Times New Roman" pitchFamily="18" charset="0"/>
                <a:cs typeface="Times New Roman" pitchFamily="18" charset="0"/>
              </a:rPr>
              <a:t>simple,</a:t>
            </a:r>
            <a:r>
              <a:rPr lang="en-IN" spc="13" dirty="0">
                <a:latin typeface="Times New Roman" pitchFamily="18" charset="0"/>
                <a:cs typeface="Times New Roman" pitchFamily="18" charset="0"/>
              </a:rPr>
              <a:t> </a:t>
            </a:r>
            <a:r>
              <a:rPr lang="en-IN" spc="-13" dirty="0">
                <a:latin typeface="Times New Roman" pitchFamily="18" charset="0"/>
                <a:cs typeface="Times New Roman" pitchFamily="18" charset="0"/>
              </a:rPr>
              <a:t>easy-to-digest</a:t>
            </a:r>
            <a:r>
              <a:rPr lang="en-IN" spc="-20" dirty="0">
                <a:latin typeface="Times New Roman" pitchFamily="18" charset="0"/>
                <a:cs typeface="Times New Roman" pitchFamily="18" charset="0"/>
              </a:rPr>
              <a:t> </a:t>
            </a:r>
            <a:r>
              <a:rPr lang="en-IN" dirty="0">
                <a:latin typeface="Times New Roman" pitchFamily="18" charset="0"/>
                <a:cs typeface="Times New Roman" pitchFamily="18" charset="0"/>
              </a:rPr>
              <a:t>visual</a:t>
            </a:r>
            <a:r>
              <a:rPr lang="en-IN" spc="7" dirty="0">
                <a:latin typeface="Times New Roman" pitchFamily="18" charset="0"/>
                <a:cs typeface="Times New Roman" pitchFamily="18" charset="0"/>
              </a:rPr>
              <a:t> </a:t>
            </a:r>
            <a:r>
              <a:rPr lang="en-IN" spc="-7" dirty="0">
                <a:latin typeface="Times New Roman" pitchFamily="18" charset="0"/>
                <a:cs typeface="Times New Roman" pitchFamily="18" charset="0"/>
              </a:rPr>
              <a:t>that</a:t>
            </a:r>
            <a:r>
              <a:rPr lang="en-IN" dirty="0">
                <a:latin typeface="Times New Roman" pitchFamily="18" charset="0"/>
                <a:cs typeface="Times New Roman" pitchFamily="18" charset="0"/>
              </a:rPr>
              <a:t> </a:t>
            </a:r>
            <a:r>
              <a:rPr lang="en-IN" spc="-13" dirty="0">
                <a:latin typeface="Times New Roman" pitchFamily="18" charset="0"/>
                <a:cs typeface="Times New Roman" pitchFamily="18" charset="0"/>
              </a:rPr>
              <a:t>captures</a:t>
            </a:r>
            <a:r>
              <a:rPr lang="en-IN" spc="13" dirty="0">
                <a:latin typeface="Times New Roman" pitchFamily="18" charset="0"/>
                <a:cs typeface="Times New Roman" pitchFamily="18" charset="0"/>
              </a:rPr>
              <a:t> </a:t>
            </a:r>
            <a:r>
              <a:rPr lang="en-IN" spc="-7" dirty="0">
                <a:latin typeface="Times New Roman" pitchFamily="18" charset="0"/>
                <a:cs typeface="Times New Roman" pitchFamily="18" charset="0"/>
              </a:rPr>
              <a:t>knowledge</a:t>
            </a:r>
            <a:r>
              <a:rPr lang="en-IN" spc="33" dirty="0">
                <a:latin typeface="Times New Roman" pitchFamily="18" charset="0"/>
                <a:cs typeface="Times New Roman" pitchFamily="18" charset="0"/>
              </a:rPr>
              <a:t> </a:t>
            </a:r>
            <a:r>
              <a:rPr lang="en-IN" dirty="0">
                <a:latin typeface="Times New Roman" pitchFamily="18" charset="0"/>
                <a:cs typeface="Times New Roman" pitchFamily="18" charset="0"/>
              </a:rPr>
              <a:t>about</a:t>
            </a:r>
            <a:r>
              <a:rPr lang="en-IN" spc="7" dirty="0">
                <a:latin typeface="Times New Roman" pitchFamily="18" charset="0"/>
                <a:cs typeface="Times New Roman" pitchFamily="18" charset="0"/>
              </a:rPr>
              <a:t> </a:t>
            </a:r>
            <a:r>
              <a:rPr lang="en-IN" dirty="0">
                <a:latin typeface="Times New Roman" pitchFamily="18" charset="0"/>
                <a:cs typeface="Times New Roman" pitchFamily="18" charset="0"/>
              </a:rPr>
              <a:t>a</a:t>
            </a:r>
            <a:r>
              <a:rPr lang="en-IN" spc="13" dirty="0">
                <a:latin typeface="Times New Roman" pitchFamily="18" charset="0"/>
                <a:cs typeface="Times New Roman" pitchFamily="18" charset="0"/>
              </a:rPr>
              <a:t> </a:t>
            </a:r>
            <a:r>
              <a:rPr lang="en-IN" spc="-13" dirty="0">
                <a:latin typeface="Times New Roman" pitchFamily="18" charset="0"/>
                <a:cs typeface="Times New Roman" pitchFamily="18" charset="0"/>
              </a:rPr>
              <a:t>user’s</a:t>
            </a:r>
            <a:r>
              <a:rPr lang="en-IN" spc="7" dirty="0">
                <a:latin typeface="Times New Roman" pitchFamily="18" charset="0"/>
                <a:cs typeface="Times New Roman" pitchFamily="18" charset="0"/>
              </a:rPr>
              <a:t> </a:t>
            </a:r>
            <a:r>
              <a:rPr lang="en-IN" spc="-13" dirty="0" err="1">
                <a:latin typeface="Times New Roman" pitchFamily="18" charset="0"/>
                <a:cs typeface="Times New Roman" pitchFamily="18" charset="0"/>
              </a:rPr>
              <a:t>behaviors</a:t>
            </a:r>
            <a:r>
              <a:rPr lang="en-IN" spc="7" dirty="0">
                <a:latin typeface="Times New Roman" pitchFamily="18" charset="0"/>
                <a:cs typeface="Times New Roman" pitchFamily="18" charset="0"/>
              </a:rPr>
              <a:t> </a:t>
            </a:r>
            <a:r>
              <a:rPr lang="en-IN" dirty="0">
                <a:latin typeface="Times New Roman" pitchFamily="18" charset="0"/>
                <a:cs typeface="Times New Roman" pitchFamily="18" charset="0"/>
              </a:rPr>
              <a:t>and </a:t>
            </a:r>
            <a:r>
              <a:rPr lang="en-IN" spc="-520" dirty="0">
                <a:latin typeface="Times New Roman" pitchFamily="18" charset="0"/>
                <a:cs typeface="Times New Roman" pitchFamily="18" charset="0"/>
              </a:rPr>
              <a:t> </a:t>
            </a:r>
            <a:r>
              <a:rPr lang="en-IN" spc="-13" dirty="0">
                <a:latin typeface="Times New Roman" pitchFamily="18" charset="0"/>
                <a:cs typeface="Times New Roman" pitchFamily="18" charset="0"/>
              </a:rPr>
              <a:t>attitudes.</a:t>
            </a:r>
            <a:endParaRPr lang="en-IN" dirty="0">
              <a:latin typeface="Times New Roman" pitchFamily="18" charset="0"/>
              <a:cs typeface="Times New Roman" pitchFamily="18" charset="0"/>
            </a:endParaRPr>
          </a:p>
          <a:p>
            <a:pPr marL="16933" algn="just"/>
            <a:r>
              <a:rPr lang="en-IN" spc="-7" dirty="0">
                <a:latin typeface="Times New Roman" pitchFamily="18" charset="0"/>
                <a:cs typeface="Times New Roman" pitchFamily="18" charset="0"/>
              </a:rPr>
              <a:t>Helps</a:t>
            </a:r>
            <a:r>
              <a:rPr lang="en-IN" spc="13" dirty="0">
                <a:latin typeface="Times New Roman" pitchFamily="18" charset="0"/>
                <a:cs typeface="Times New Roman" pitchFamily="18" charset="0"/>
              </a:rPr>
              <a:t> </a:t>
            </a:r>
            <a:r>
              <a:rPr lang="en-IN" spc="-13" dirty="0">
                <a:latin typeface="Times New Roman" pitchFamily="18" charset="0"/>
                <a:cs typeface="Times New Roman" pitchFamily="18" charset="0"/>
              </a:rPr>
              <a:t>designers</a:t>
            </a:r>
            <a:r>
              <a:rPr lang="en-IN" dirty="0">
                <a:latin typeface="Times New Roman" pitchFamily="18" charset="0"/>
                <a:cs typeface="Times New Roman" pitchFamily="18" charset="0"/>
              </a:rPr>
              <a:t> see</a:t>
            </a:r>
            <a:r>
              <a:rPr lang="en-IN" spc="-7" dirty="0">
                <a:latin typeface="Times New Roman" pitchFamily="18" charset="0"/>
                <a:cs typeface="Times New Roman" pitchFamily="18" charset="0"/>
              </a:rPr>
              <a:t> </a:t>
            </a:r>
            <a:r>
              <a:rPr lang="en-IN" dirty="0">
                <a:latin typeface="Times New Roman" pitchFamily="18" charset="0"/>
                <a:cs typeface="Times New Roman" pitchFamily="18" charset="0"/>
              </a:rPr>
              <a:t>things </a:t>
            </a:r>
            <a:r>
              <a:rPr lang="en-IN" spc="-13" dirty="0">
                <a:latin typeface="Times New Roman" pitchFamily="18" charset="0"/>
                <a:cs typeface="Times New Roman" pitchFamily="18" charset="0"/>
              </a:rPr>
              <a:t>from</a:t>
            </a:r>
            <a:r>
              <a:rPr lang="en-IN" spc="-7" dirty="0">
                <a:latin typeface="Times New Roman" pitchFamily="18" charset="0"/>
                <a:cs typeface="Times New Roman" pitchFamily="18" charset="0"/>
              </a:rPr>
              <a:t> </a:t>
            </a:r>
            <a:r>
              <a:rPr lang="en-IN" dirty="0">
                <a:latin typeface="Times New Roman" pitchFamily="18" charset="0"/>
                <a:cs typeface="Times New Roman" pitchFamily="18" charset="0"/>
              </a:rPr>
              <a:t>the</a:t>
            </a:r>
            <a:r>
              <a:rPr lang="en-IN" spc="7" dirty="0">
                <a:latin typeface="Times New Roman" pitchFamily="18" charset="0"/>
                <a:cs typeface="Times New Roman" pitchFamily="18" charset="0"/>
              </a:rPr>
              <a:t> </a:t>
            </a:r>
            <a:r>
              <a:rPr lang="en-IN" spc="-13" dirty="0">
                <a:latin typeface="Times New Roman" pitchFamily="18" charset="0"/>
                <a:cs typeface="Times New Roman" pitchFamily="18" charset="0"/>
              </a:rPr>
              <a:t>user’s </a:t>
            </a:r>
            <a:r>
              <a:rPr lang="en-IN" spc="-7" dirty="0">
                <a:latin typeface="Times New Roman" pitchFamily="18" charset="0"/>
                <a:cs typeface="Times New Roman" pitchFamily="18" charset="0"/>
              </a:rPr>
              <a:t>perspective.</a:t>
            </a:r>
            <a:endParaRPr lang="en-IN" dirty="0">
              <a:latin typeface="Times New Roman" pitchFamily="18" charset="0"/>
              <a:cs typeface="Times New Roman" pitchFamily="18" charset="0"/>
            </a:endParaRPr>
          </a:p>
          <a:p>
            <a:pPr marL="398770" indent="-382684" algn="just">
              <a:spcBef>
                <a:spcPts val="133"/>
              </a:spcBef>
              <a:buFont typeface="Arial"/>
              <a:buChar char="•"/>
              <a:tabLst>
                <a:tab pos="398770" algn="l"/>
                <a:tab pos="399617" algn="l"/>
              </a:tabLst>
            </a:pPr>
            <a:r>
              <a:rPr lang="en-IN" dirty="0">
                <a:latin typeface="Times New Roman" pitchFamily="18" charset="0"/>
                <a:cs typeface="Times New Roman" pitchFamily="18" charset="0"/>
              </a:rPr>
              <a:t>An </a:t>
            </a:r>
            <a:r>
              <a:rPr lang="en-IN" spc="-7" dirty="0">
                <a:latin typeface="Times New Roman" pitchFamily="18" charset="0"/>
                <a:cs typeface="Times New Roman" pitchFamily="18" charset="0"/>
              </a:rPr>
              <a:t>active</a:t>
            </a:r>
            <a:r>
              <a:rPr lang="en-IN" dirty="0">
                <a:latin typeface="Times New Roman" pitchFamily="18" charset="0"/>
                <a:cs typeface="Times New Roman" pitchFamily="18" charset="0"/>
              </a:rPr>
              <a:t> </a:t>
            </a:r>
            <a:r>
              <a:rPr lang="en-IN" spc="-7" dirty="0">
                <a:latin typeface="Times New Roman" pitchFamily="18" charset="0"/>
                <a:cs typeface="Times New Roman" pitchFamily="18" charset="0"/>
              </a:rPr>
              <a:t>ingredient</a:t>
            </a:r>
            <a:r>
              <a:rPr lang="en-IN" spc="20" dirty="0">
                <a:latin typeface="Times New Roman" pitchFamily="18" charset="0"/>
                <a:cs typeface="Times New Roman" pitchFamily="18" charset="0"/>
              </a:rPr>
              <a:t> </a:t>
            </a:r>
            <a:r>
              <a:rPr lang="en-IN" spc="-7" dirty="0">
                <a:latin typeface="Times New Roman" pitchFamily="18" charset="0"/>
                <a:cs typeface="Times New Roman" pitchFamily="18" charset="0"/>
              </a:rPr>
              <a:t>during</a:t>
            </a:r>
            <a:r>
              <a:rPr lang="en-IN" spc="33" dirty="0">
                <a:latin typeface="Times New Roman" pitchFamily="18" charset="0"/>
                <a:cs typeface="Times New Roman" pitchFamily="18" charset="0"/>
              </a:rPr>
              <a:t> </a:t>
            </a:r>
            <a:r>
              <a:rPr lang="en-IN" spc="-7" dirty="0">
                <a:latin typeface="Times New Roman" pitchFamily="18" charset="0"/>
                <a:cs typeface="Times New Roman" pitchFamily="18" charset="0"/>
              </a:rPr>
              <a:t>Listening,</a:t>
            </a:r>
            <a:r>
              <a:rPr lang="en-IN" spc="20" dirty="0">
                <a:latin typeface="Times New Roman" pitchFamily="18" charset="0"/>
                <a:cs typeface="Times New Roman" pitchFamily="18" charset="0"/>
              </a:rPr>
              <a:t> </a:t>
            </a:r>
            <a:r>
              <a:rPr lang="en-IN" spc="-7" dirty="0">
                <a:latin typeface="Times New Roman" pitchFamily="18" charset="0"/>
                <a:cs typeface="Times New Roman" pitchFamily="18" charset="0"/>
              </a:rPr>
              <a:t>Dialogue,</a:t>
            </a:r>
            <a:r>
              <a:rPr lang="en-IN" spc="33" dirty="0">
                <a:latin typeface="Times New Roman" pitchFamily="18" charset="0"/>
                <a:cs typeface="Times New Roman" pitchFamily="18" charset="0"/>
              </a:rPr>
              <a:t> </a:t>
            </a:r>
            <a:r>
              <a:rPr lang="en-IN" spc="-13" dirty="0">
                <a:latin typeface="Times New Roman" pitchFamily="18" charset="0"/>
                <a:cs typeface="Times New Roman" pitchFamily="18" charset="0"/>
              </a:rPr>
              <a:t>Observation</a:t>
            </a:r>
            <a:endParaRPr lang="en-IN" dirty="0">
              <a:latin typeface="Times New Roman" pitchFamily="18" charset="0"/>
              <a:cs typeface="Times New Roman" pitchFamily="18" charset="0"/>
            </a:endParaRPr>
          </a:p>
          <a:p>
            <a:pPr marL="398770" marR="7620" indent="-382684" algn="just">
              <a:buFont typeface="Arial"/>
              <a:buChar char="•"/>
              <a:tabLst>
                <a:tab pos="398770" algn="l"/>
                <a:tab pos="399617" algn="l"/>
              </a:tabLst>
            </a:pPr>
            <a:r>
              <a:rPr lang="en-IN" dirty="0">
                <a:latin typeface="Times New Roman" pitchFamily="18" charset="0"/>
                <a:cs typeface="Times New Roman" pitchFamily="18" charset="0"/>
              </a:rPr>
              <a:t>Used</a:t>
            </a:r>
            <a:r>
              <a:rPr lang="en-IN" spc="280" dirty="0">
                <a:latin typeface="Times New Roman" pitchFamily="18" charset="0"/>
                <a:cs typeface="Times New Roman" pitchFamily="18" charset="0"/>
              </a:rPr>
              <a:t> </a:t>
            </a:r>
            <a:r>
              <a:rPr lang="en-IN" spc="-7" dirty="0">
                <a:latin typeface="Times New Roman" pitchFamily="18" charset="0"/>
                <a:cs typeface="Times New Roman" pitchFamily="18" charset="0"/>
              </a:rPr>
              <a:t>right</a:t>
            </a:r>
            <a:r>
              <a:rPr lang="en-IN" spc="260" dirty="0">
                <a:latin typeface="Times New Roman" pitchFamily="18" charset="0"/>
                <a:cs typeface="Times New Roman" pitchFamily="18" charset="0"/>
              </a:rPr>
              <a:t> </a:t>
            </a:r>
            <a:r>
              <a:rPr lang="en-IN" spc="-13" dirty="0">
                <a:latin typeface="Times New Roman" pitchFamily="18" charset="0"/>
                <a:cs typeface="Times New Roman" pitchFamily="18" charset="0"/>
              </a:rPr>
              <a:t>from</a:t>
            </a:r>
            <a:r>
              <a:rPr lang="en-IN" spc="280" dirty="0">
                <a:latin typeface="Times New Roman" pitchFamily="18" charset="0"/>
                <a:cs typeface="Times New Roman" pitchFamily="18" charset="0"/>
              </a:rPr>
              <a:t> </a:t>
            </a:r>
            <a:r>
              <a:rPr lang="en-IN" dirty="0">
                <a:latin typeface="Times New Roman" pitchFamily="18" charset="0"/>
                <a:cs typeface="Times New Roman" pitchFamily="18" charset="0"/>
              </a:rPr>
              <a:t>the</a:t>
            </a:r>
            <a:r>
              <a:rPr lang="en-IN" spc="287" dirty="0">
                <a:latin typeface="Times New Roman" pitchFamily="18" charset="0"/>
                <a:cs typeface="Times New Roman" pitchFamily="18" charset="0"/>
              </a:rPr>
              <a:t> </a:t>
            </a:r>
            <a:r>
              <a:rPr lang="en-IN" spc="-7" dirty="0">
                <a:latin typeface="Times New Roman" pitchFamily="18" charset="0"/>
                <a:cs typeface="Times New Roman" pitchFamily="18" charset="0"/>
              </a:rPr>
              <a:t>outset</a:t>
            </a:r>
            <a:r>
              <a:rPr lang="en-IN" spc="267" dirty="0">
                <a:latin typeface="Times New Roman" pitchFamily="18" charset="0"/>
                <a:cs typeface="Times New Roman" pitchFamily="18" charset="0"/>
              </a:rPr>
              <a:t> </a:t>
            </a:r>
            <a:r>
              <a:rPr lang="en-IN" spc="-7" dirty="0">
                <a:latin typeface="Times New Roman" pitchFamily="18" charset="0"/>
                <a:cs typeface="Times New Roman" pitchFamily="18" charset="0"/>
              </a:rPr>
              <a:t>of</a:t>
            </a:r>
            <a:r>
              <a:rPr lang="en-IN" spc="293" dirty="0">
                <a:latin typeface="Times New Roman" pitchFamily="18" charset="0"/>
                <a:cs typeface="Times New Roman" pitchFamily="18" charset="0"/>
              </a:rPr>
              <a:t> </a:t>
            </a:r>
            <a:r>
              <a:rPr lang="en-IN" dirty="0">
                <a:latin typeface="Times New Roman" pitchFamily="18" charset="0"/>
                <a:cs typeface="Times New Roman" pitchFamily="18" charset="0"/>
              </a:rPr>
              <a:t>the</a:t>
            </a:r>
            <a:r>
              <a:rPr lang="en-IN" spc="293" dirty="0">
                <a:latin typeface="Times New Roman" pitchFamily="18" charset="0"/>
                <a:cs typeface="Times New Roman" pitchFamily="18" charset="0"/>
              </a:rPr>
              <a:t> </a:t>
            </a:r>
            <a:r>
              <a:rPr lang="en-IN" spc="-7" dirty="0">
                <a:latin typeface="Times New Roman" pitchFamily="18" charset="0"/>
                <a:cs typeface="Times New Roman" pitchFamily="18" charset="0"/>
              </a:rPr>
              <a:t>Design</a:t>
            </a:r>
            <a:r>
              <a:rPr lang="en-IN" spc="287" dirty="0">
                <a:latin typeface="Times New Roman" pitchFamily="18" charset="0"/>
                <a:cs typeface="Times New Roman" pitchFamily="18" charset="0"/>
              </a:rPr>
              <a:t> </a:t>
            </a:r>
            <a:r>
              <a:rPr lang="en-IN" spc="-7" dirty="0">
                <a:latin typeface="Times New Roman" pitchFamily="18" charset="0"/>
                <a:cs typeface="Times New Roman" pitchFamily="18" charset="0"/>
              </a:rPr>
              <a:t>Thinking</a:t>
            </a:r>
            <a:r>
              <a:rPr lang="en-IN" spc="280" dirty="0">
                <a:latin typeface="Times New Roman" pitchFamily="18" charset="0"/>
                <a:cs typeface="Times New Roman" pitchFamily="18" charset="0"/>
              </a:rPr>
              <a:t> </a:t>
            </a:r>
            <a:r>
              <a:rPr lang="en-IN" spc="-13" dirty="0">
                <a:latin typeface="Times New Roman" pitchFamily="18" charset="0"/>
                <a:cs typeface="Times New Roman" pitchFamily="18" charset="0"/>
              </a:rPr>
              <a:t>Process</a:t>
            </a:r>
            <a:r>
              <a:rPr lang="en-IN" spc="287" dirty="0">
                <a:latin typeface="Times New Roman" pitchFamily="18" charset="0"/>
                <a:cs typeface="Times New Roman" pitchFamily="18" charset="0"/>
              </a:rPr>
              <a:t> </a:t>
            </a:r>
            <a:r>
              <a:rPr lang="en-IN" spc="-13" dirty="0">
                <a:latin typeface="Times New Roman" pitchFamily="18" charset="0"/>
                <a:cs typeface="Times New Roman" pitchFamily="18" charset="0"/>
              </a:rPr>
              <a:t>to</a:t>
            </a:r>
            <a:r>
              <a:rPr lang="en-IN" spc="272" dirty="0">
                <a:latin typeface="Times New Roman" pitchFamily="18" charset="0"/>
                <a:cs typeface="Times New Roman" pitchFamily="18" charset="0"/>
              </a:rPr>
              <a:t> </a:t>
            </a:r>
            <a:r>
              <a:rPr lang="en-IN" dirty="0">
                <a:latin typeface="Times New Roman" pitchFamily="18" charset="0"/>
                <a:cs typeface="Times New Roman" pitchFamily="18" charset="0"/>
              </a:rPr>
              <a:t>help</a:t>
            </a:r>
            <a:r>
              <a:rPr lang="en-IN" spc="272" dirty="0">
                <a:latin typeface="Times New Roman" pitchFamily="18" charset="0"/>
                <a:cs typeface="Times New Roman" pitchFamily="18" charset="0"/>
              </a:rPr>
              <a:t> </a:t>
            </a:r>
            <a:r>
              <a:rPr lang="en-IN" dirty="0">
                <a:latin typeface="Times New Roman" pitchFamily="18" charset="0"/>
                <a:cs typeface="Times New Roman" pitchFamily="18" charset="0"/>
              </a:rPr>
              <a:t>the</a:t>
            </a:r>
            <a:r>
              <a:rPr lang="en-IN" spc="313" dirty="0">
                <a:latin typeface="Times New Roman" pitchFamily="18" charset="0"/>
                <a:cs typeface="Times New Roman" pitchFamily="18" charset="0"/>
              </a:rPr>
              <a:t> </a:t>
            </a:r>
            <a:r>
              <a:rPr lang="en-IN" spc="-7" dirty="0">
                <a:latin typeface="Times New Roman" pitchFamily="18" charset="0"/>
                <a:cs typeface="Times New Roman" pitchFamily="18" charset="0"/>
              </a:rPr>
              <a:t>Design</a:t>
            </a:r>
            <a:r>
              <a:rPr lang="en-IN" spc="300" dirty="0">
                <a:latin typeface="Times New Roman" pitchFamily="18" charset="0"/>
                <a:cs typeface="Times New Roman" pitchFamily="18" charset="0"/>
              </a:rPr>
              <a:t> </a:t>
            </a:r>
            <a:r>
              <a:rPr lang="en-IN" spc="-20" dirty="0">
                <a:latin typeface="Times New Roman" pitchFamily="18" charset="0"/>
                <a:cs typeface="Times New Roman" pitchFamily="18" charset="0"/>
              </a:rPr>
              <a:t>Thinker </a:t>
            </a:r>
            <a:r>
              <a:rPr lang="en-IN" spc="-520" dirty="0">
                <a:latin typeface="Times New Roman" pitchFamily="18" charset="0"/>
                <a:cs typeface="Times New Roman" pitchFamily="18" charset="0"/>
              </a:rPr>
              <a:t> </a:t>
            </a:r>
            <a:r>
              <a:rPr lang="en-IN" spc="-7" dirty="0">
                <a:latin typeface="Times New Roman" pitchFamily="18" charset="0"/>
                <a:cs typeface="Times New Roman" pitchFamily="18" charset="0"/>
              </a:rPr>
              <a:t>develop</a:t>
            </a:r>
            <a:r>
              <a:rPr lang="en-IN" spc="13" dirty="0">
                <a:latin typeface="Times New Roman" pitchFamily="18" charset="0"/>
                <a:cs typeface="Times New Roman" pitchFamily="18" charset="0"/>
              </a:rPr>
              <a:t> </a:t>
            </a:r>
            <a:r>
              <a:rPr lang="en-IN" spc="-33" dirty="0">
                <a:latin typeface="Times New Roman" pitchFamily="18" charset="0"/>
                <a:cs typeface="Times New Roman" pitchFamily="18" charset="0"/>
              </a:rPr>
              <a:t>empathy,</a:t>
            </a:r>
            <a:r>
              <a:rPr lang="en-IN" spc="-7" dirty="0">
                <a:latin typeface="Times New Roman" pitchFamily="18" charset="0"/>
                <a:cs typeface="Times New Roman" pitchFamily="18" charset="0"/>
              </a:rPr>
              <a:t> </a:t>
            </a:r>
            <a:r>
              <a:rPr lang="en-IN" spc="-13" dirty="0">
                <a:latin typeface="Times New Roman" pitchFamily="18" charset="0"/>
                <a:cs typeface="Times New Roman" pitchFamily="18" charset="0"/>
              </a:rPr>
              <a:t>understanding,</a:t>
            </a:r>
            <a:r>
              <a:rPr lang="en-IN" spc="40" dirty="0">
                <a:latin typeface="Times New Roman" pitchFamily="18" charset="0"/>
                <a:cs typeface="Times New Roman" pitchFamily="18" charset="0"/>
              </a:rPr>
              <a:t> </a:t>
            </a:r>
            <a:r>
              <a:rPr lang="en-IN" spc="-7" dirty="0">
                <a:latin typeface="Times New Roman" pitchFamily="18" charset="0"/>
                <a:cs typeface="Times New Roman" pitchFamily="18" charset="0"/>
              </a:rPr>
              <a:t>experiences,</a:t>
            </a:r>
            <a:r>
              <a:rPr lang="en-IN" spc="13" dirty="0">
                <a:latin typeface="Times New Roman" pitchFamily="18" charset="0"/>
                <a:cs typeface="Times New Roman" pitchFamily="18" charset="0"/>
              </a:rPr>
              <a:t> </a:t>
            </a:r>
            <a:r>
              <a:rPr lang="en-IN" spc="-7" dirty="0">
                <a:latin typeface="Times New Roman" pitchFamily="18" charset="0"/>
                <a:cs typeface="Times New Roman" pitchFamily="18" charset="0"/>
              </a:rPr>
              <a:t>insights</a:t>
            </a:r>
            <a:r>
              <a:rPr lang="en-IN" dirty="0">
                <a:latin typeface="Times New Roman" pitchFamily="18" charset="0"/>
                <a:cs typeface="Times New Roman" pitchFamily="18" charset="0"/>
              </a:rPr>
              <a:t> and</a:t>
            </a:r>
            <a:r>
              <a:rPr lang="en-IN" spc="13" dirty="0">
                <a:latin typeface="Times New Roman" pitchFamily="18" charset="0"/>
                <a:cs typeface="Times New Roman" pitchFamily="18" charset="0"/>
              </a:rPr>
              <a:t> </a:t>
            </a:r>
            <a:r>
              <a:rPr lang="en-IN" spc="-7" dirty="0">
                <a:latin typeface="Times New Roman" pitchFamily="18" charset="0"/>
                <a:cs typeface="Times New Roman" pitchFamily="18" charset="0"/>
              </a:rPr>
              <a:t>observations.</a:t>
            </a:r>
            <a:endParaRPr lang="en-IN" dirty="0">
              <a:latin typeface="Times New Roman" pitchFamily="18" charset="0"/>
              <a:cs typeface="Times New Roman" pitchFamily="18" charset="0"/>
            </a:endParaRPr>
          </a:p>
          <a:p>
            <a:pPr marL="16933" algn="just"/>
            <a:r>
              <a:rPr lang="en-IN" dirty="0">
                <a:latin typeface="Times New Roman" pitchFamily="18" charset="0"/>
                <a:cs typeface="Times New Roman" pitchFamily="18" charset="0"/>
              </a:rPr>
              <a:t>But...</a:t>
            </a:r>
          </a:p>
          <a:p>
            <a:pPr marL="398770" marR="6773" indent="-382684" algn="just">
              <a:buFont typeface="Arial"/>
              <a:buChar char="•"/>
              <a:tabLst>
                <a:tab pos="398770" algn="l"/>
                <a:tab pos="399617" algn="l"/>
              </a:tabLst>
            </a:pPr>
            <a:r>
              <a:rPr lang="en-IN" dirty="0">
                <a:latin typeface="Times New Roman" pitchFamily="18" charset="0"/>
                <a:cs typeface="Times New Roman" pitchFamily="18" charset="0"/>
              </a:rPr>
              <a:t>It</a:t>
            </a:r>
            <a:r>
              <a:rPr lang="en-IN" spc="7" dirty="0">
                <a:latin typeface="Times New Roman" pitchFamily="18" charset="0"/>
                <a:cs typeface="Times New Roman" pitchFamily="18" charset="0"/>
              </a:rPr>
              <a:t> </a:t>
            </a:r>
            <a:r>
              <a:rPr lang="en-IN" spc="-7" dirty="0">
                <a:latin typeface="Times New Roman" pitchFamily="18" charset="0"/>
                <a:cs typeface="Times New Roman" pitchFamily="18" charset="0"/>
              </a:rPr>
              <a:t>is</a:t>
            </a:r>
            <a:r>
              <a:rPr lang="en-IN" spc="20" dirty="0">
                <a:latin typeface="Times New Roman" pitchFamily="18" charset="0"/>
                <a:cs typeface="Times New Roman" pitchFamily="18" charset="0"/>
              </a:rPr>
              <a:t> </a:t>
            </a:r>
            <a:r>
              <a:rPr lang="en-IN" dirty="0">
                <a:latin typeface="Times New Roman" pitchFamily="18" charset="0"/>
                <a:cs typeface="Times New Roman" pitchFamily="18" charset="0"/>
              </a:rPr>
              <a:t>an</a:t>
            </a:r>
            <a:r>
              <a:rPr lang="en-IN" spc="20" dirty="0">
                <a:latin typeface="Times New Roman" pitchFamily="18" charset="0"/>
                <a:cs typeface="Times New Roman" pitchFamily="18" charset="0"/>
              </a:rPr>
              <a:t> </a:t>
            </a:r>
            <a:r>
              <a:rPr lang="en-IN" spc="-20" dirty="0">
                <a:latin typeface="Times New Roman" pitchFamily="18" charset="0"/>
                <a:cs typeface="Times New Roman" pitchFamily="18" charset="0"/>
              </a:rPr>
              <a:t>iterative</a:t>
            </a:r>
            <a:r>
              <a:rPr lang="en-IN" spc="20" dirty="0">
                <a:latin typeface="Times New Roman" pitchFamily="18" charset="0"/>
                <a:cs typeface="Times New Roman" pitchFamily="18" charset="0"/>
              </a:rPr>
              <a:t> </a:t>
            </a:r>
            <a:r>
              <a:rPr lang="en-IN" spc="-13" dirty="0">
                <a:latin typeface="Times New Roman" pitchFamily="18" charset="0"/>
                <a:cs typeface="Times New Roman" pitchFamily="18" charset="0"/>
              </a:rPr>
              <a:t>tool.</a:t>
            </a:r>
            <a:r>
              <a:rPr lang="en-IN" spc="13" dirty="0">
                <a:latin typeface="Times New Roman" pitchFamily="18" charset="0"/>
                <a:cs typeface="Times New Roman" pitchFamily="18" charset="0"/>
              </a:rPr>
              <a:t> </a:t>
            </a:r>
            <a:r>
              <a:rPr lang="en-IN" spc="-13" dirty="0">
                <a:latin typeface="Times New Roman" pitchFamily="18" charset="0"/>
                <a:cs typeface="Times New Roman" pitchFamily="18" charset="0"/>
              </a:rPr>
              <a:t>Users</a:t>
            </a:r>
            <a:r>
              <a:rPr lang="en-IN" spc="20" dirty="0">
                <a:latin typeface="Times New Roman" pitchFamily="18" charset="0"/>
                <a:cs typeface="Times New Roman" pitchFamily="18" charset="0"/>
              </a:rPr>
              <a:t> </a:t>
            </a:r>
            <a:r>
              <a:rPr lang="en-IN" spc="-13" dirty="0">
                <a:latin typeface="Times New Roman" pitchFamily="18" charset="0"/>
                <a:cs typeface="Times New Roman" pitchFamily="18" charset="0"/>
              </a:rPr>
              <a:t>can</a:t>
            </a:r>
            <a:r>
              <a:rPr lang="en-IN" spc="20" dirty="0">
                <a:latin typeface="Times New Roman" pitchFamily="18" charset="0"/>
                <a:cs typeface="Times New Roman" pitchFamily="18" charset="0"/>
              </a:rPr>
              <a:t> </a:t>
            </a:r>
            <a:r>
              <a:rPr lang="en-IN" spc="-7" dirty="0">
                <a:latin typeface="Times New Roman" pitchFamily="18" charset="0"/>
                <a:cs typeface="Times New Roman" pitchFamily="18" charset="0"/>
              </a:rPr>
              <a:t>go</a:t>
            </a:r>
            <a:r>
              <a:rPr lang="en-IN" spc="13" dirty="0">
                <a:latin typeface="Times New Roman" pitchFamily="18" charset="0"/>
                <a:cs typeface="Times New Roman" pitchFamily="18" charset="0"/>
              </a:rPr>
              <a:t> </a:t>
            </a:r>
            <a:r>
              <a:rPr lang="en-IN" spc="-7" dirty="0">
                <a:latin typeface="Times New Roman" pitchFamily="18" charset="0"/>
                <a:cs typeface="Times New Roman" pitchFamily="18" charset="0"/>
              </a:rPr>
              <a:t>back</a:t>
            </a:r>
            <a:r>
              <a:rPr lang="en-IN" spc="13" dirty="0">
                <a:latin typeface="Times New Roman" pitchFamily="18" charset="0"/>
                <a:cs typeface="Times New Roman" pitchFamily="18" charset="0"/>
              </a:rPr>
              <a:t> </a:t>
            </a:r>
            <a:r>
              <a:rPr lang="en-IN" spc="-13" dirty="0">
                <a:latin typeface="Times New Roman" pitchFamily="18" charset="0"/>
                <a:cs typeface="Times New Roman" pitchFamily="18" charset="0"/>
              </a:rPr>
              <a:t>to</a:t>
            </a:r>
            <a:r>
              <a:rPr lang="en-IN" spc="13" dirty="0">
                <a:latin typeface="Times New Roman" pitchFamily="18" charset="0"/>
                <a:cs typeface="Times New Roman" pitchFamily="18" charset="0"/>
              </a:rPr>
              <a:t> </a:t>
            </a:r>
            <a:r>
              <a:rPr lang="en-IN" dirty="0">
                <a:latin typeface="Times New Roman" pitchFamily="18" charset="0"/>
                <a:cs typeface="Times New Roman" pitchFamily="18" charset="0"/>
              </a:rPr>
              <a:t>the</a:t>
            </a:r>
            <a:r>
              <a:rPr lang="en-IN" spc="20" dirty="0">
                <a:latin typeface="Times New Roman" pitchFamily="18" charset="0"/>
                <a:cs typeface="Times New Roman" pitchFamily="18" charset="0"/>
              </a:rPr>
              <a:t> </a:t>
            </a:r>
            <a:r>
              <a:rPr lang="en-IN" dirty="0">
                <a:latin typeface="Times New Roman" pitchFamily="18" charset="0"/>
                <a:cs typeface="Times New Roman" pitchFamily="18" charset="0"/>
              </a:rPr>
              <a:t>map</a:t>
            </a:r>
            <a:r>
              <a:rPr lang="en-IN" spc="20" dirty="0">
                <a:latin typeface="Times New Roman" pitchFamily="18" charset="0"/>
                <a:cs typeface="Times New Roman" pitchFamily="18" charset="0"/>
              </a:rPr>
              <a:t> </a:t>
            </a:r>
            <a:r>
              <a:rPr lang="en-IN" dirty="0">
                <a:latin typeface="Times New Roman" pitchFamily="18" charset="0"/>
                <a:cs typeface="Times New Roman" pitchFamily="18" charset="0"/>
              </a:rPr>
              <a:t>and</a:t>
            </a:r>
            <a:r>
              <a:rPr lang="en-IN" spc="20" dirty="0">
                <a:latin typeface="Times New Roman" pitchFamily="18" charset="0"/>
                <a:cs typeface="Times New Roman" pitchFamily="18" charset="0"/>
              </a:rPr>
              <a:t> </a:t>
            </a:r>
            <a:r>
              <a:rPr lang="en-IN" spc="-13" dirty="0">
                <a:latin typeface="Times New Roman" pitchFamily="18" charset="0"/>
                <a:cs typeface="Times New Roman" pitchFamily="18" charset="0"/>
              </a:rPr>
              <a:t>refine</a:t>
            </a:r>
            <a:r>
              <a:rPr lang="en-IN" spc="27" dirty="0">
                <a:latin typeface="Times New Roman" pitchFamily="18" charset="0"/>
                <a:cs typeface="Times New Roman" pitchFamily="18" charset="0"/>
              </a:rPr>
              <a:t> </a:t>
            </a:r>
            <a:r>
              <a:rPr lang="en-IN" spc="-7" dirty="0">
                <a:latin typeface="Times New Roman" pitchFamily="18" charset="0"/>
                <a:cs typeface="Times New Roman" pitchFamily="18" charset="0"/>
              </a:rPr>
              <a:t>it</a:t>
            </a:r>
            <a:r>
              <a:rPr lang="en-IN" spc="40" dirty="0">
                <a:latin typeface="Times New Roman" pitchFamily="18" charset="0"/>
                <a:cs typeface="Times New Roman" pitchFamily="18" charset="0"/>
              </a:rPr>
              <a:t> </a:t>
            </a:r>
            <a:r>
              <a:rPr lang="en-IN" dirty="0">
                <a:latin typeface="Times New Roman" pitchFamily="18" charset="0"/>
                <a:cs typeface="Times New Roman" pitchFamily="18" charset="0"/>
              </a:rPr>
              <a:t>as</a:t>
            </a:r>
            <a:r>
              <a:rPr lang="en-IN" spc="20" dirty="0">
                <a:latin typeface="Times New Roman" pitchFamily="18" charset="0"/>
                <a:cs typeface="Times New Roman" pitchFamily="18" charset="0"/>
              </a:rPr>
              <a:t> </a:t>
            </a:r>
            <a:r>
              <a:rPr lang="en-IN" dirty="0">
                <a:latin typeface="Times New Roman" pitchFamily="18" charset="0"/>
                <a:cs typeface="Times New Roman" pitchFamily="18" charset="0"/>
              </a:rPr>
              <a:t>and</a:t>
            </a:r>
            <a:r>
              <a:rPr lang="en-IN" spc="20" dirty="0">
                <a:latin typeface="Times New Roman" pitchFamily="18" charset="0"/>
                <a:cs typeface="Times New Roman" pitchFamily="18" charset="0"/>
              </a:rPr>
              <a:t> </a:t>
            </a:r>
            <a:r>
              <a:rPr lang="en-IN" dirty="0">
                <a:latin typeface="Times New Roman" pitchFamily="18" charset="0"/>
                <a:cs typeface="Times New Roman" pitchFamily="18" charset="0"/>
              </a:rPr>
              <a:t>when</a:t>
            </a:r>
            <a:r>
              <a:rPr lang="en-IN" spc="20" dirty="0">
                <a:latin typeface="Times New Roman" pitchFamily="18" charset="0"/>
                <a:cs typeface="Times New Roman" pitchFamily="18" charset="0"/>
              </a:rPr>
              <a:t> </a:t>
            </a:r>
            <a:r>
              <a:rPr lang="en-IN" dirty="0">
                <a:latin typeface="Times New Roman" pitchFamily="18" charset="0"/>
                <a:cs typeface="Times New Roman" pitchFamily="18" charset="0"/>
              </a:rPr>
              <a:t>they</a:t>
            </a:r>
            <a:r>
              <a:rPr lang="en-IN" spc="20" dirty="0">
                <a:latin typeface="Times New Roman" pitchFamily="18" charset="0"/>
                <a:cs typeface="Times New Roman" pitchFamily="18" charset="0"/>
              </a:rPr>
              <a:t> </a:t>
            </a:r>
            <a:r>
              <a:rPr lang="en-IN" spc="-13" dirty="0">
                <a:latin typeface="Times New Roman" pitchFamily="18" charset="0"/>
                <a:cs typeface="Times New Roman" pitchFamily="18" charset="0"/>
              </a:rPr>
              <a:t>notice </a:t>
            </a:r>
            <a:r>
              <a:rPr lang="en-IN" spc="-527" dirty="0">
                <a:latin typeface="Times New Roman" pitchFamily="18" charset="0"/>
                <a:cs typeface="Times New Roman" pitchFamily="18" charset="0"/>
              </a:rPr>
              <a:t> </a:t>
            </a:r>
            <a:r>
              <a:rPr lang="en-IN" spc="-7" dirty="0">
                <a:latin typeface="Times New Roman" pitchFamily="18" charset="0"/>
                <a:cs typeface="Times New Roman" pitchFamily="18" charset="0"/>
              </a:rPr>
              <a:t>something</a:t>
            </a:r>
            <a:r>
              <a:rPr lang="en-IN" spc="7" dirty="0">
                <a:latin typeface="Times New Roman" pitchFamily="18" charset="0"/>
                <a:cs typeface="Times New Roman" pitchFamily="18" charset="0"/>
              </a:rPr>
              <a:t> </a:t>
            </a:r>
            <a:r>
              <a:rPr lang="en-IN" spc="-7" dirty="0">
                <a:latin typeface="Times New Roman" pitchFamily="18" charset="0"/>
                <a:cs typeface="Times New Roman" pitchFamily="18" charset="0"/>
              </a:rPr>
              <a:t>new</a:t>
            </a:r>
            <a:r>
              <a:rPr lang="en-IN" spc="13" dirty="0">
                <a:latin typeface="Times New Roman" pitchFamily="18" charset="0"/>
                <a:cs typeface="Times New Roman" pitchFamily="18" charset="0"/>
              </a:rPr>
              <a:t> </a:t>
            </a:r>
            <a:r>
              <a:rPr lang="en-IN" spc="-7" dirty="0">
                <a:latin typeface="Times New Roman" pitchFamily="18" charset="0"/>
                <a:cs typeface="Times New Roman" pitchFamily="18" charset="0"/>
              </a:rPr>
              <a:t>during</a:t>
            </a:r>
            <a:r>
              <a:rPr lang="en-IN" spc="47" dirty="0">
                <a:latin typeface="Times New Roman" pitchFamily="18" charset="0"/>
                <a:cs typeface="Times New Roman" pitchFamily="18" charset="0"/>
              </a:rPr>
              <a:t> </a:t>
            </a:r>
            <a:r>
              <a:rPr lang="en-IN" dirty="0">
                <a:latin typeface="Times New Roman" pitchFamily="18" charset="0"/>
                <a:cs typeface="Times New Roman" pitchFamily="18" charset="0"/>
              </a:rPr>
              <a:t>a </a:t>
            </a:r>
            <a:r>
              <a:rPr lang="en-IN" spc="-7" dirty="0">
                <a:latin typeface="Times New Roman" pitchFamily="18" charset="0"/>
                <a:cs typeface="Times New Roman" pitchFamily="18" charset="0"/>
              </a:rPr>
              <a:t>dialogue</a:t>
            </a:r>
            <a:r>
              <a:rPr lang="en-IN" spc="27" dirty="0">
                <a:latin typeface="Times New Roman" pitchFamily="18" charset="0"/>
                <a:cs typeface="Times New Roman" pitchFamily="18" charset="0"/>
              </a:rPr>
              <a:t> </a:t>
            </a:r>
            <a:r>
              <a:rPr lang="en-IN" spc="-7" dirty="0">
                <a:latin typeface="Times New Roman" pitchFamily="18" charset="0"/>
                <a:cs typeface="Times New Roman" pitchFamily="18" charset="0"/>
              </a:rPr>
              <a:t>or</a:t>
            </a:r>
            <a:r>
              <a:rPr lang="en-IN" dirty="0">
                <a:latin typeface="Times New Roman" pitchFamily="18" charset="0"/>
                <a:cs typeface="Times New Roman" pitchFamily="18" charset="0"/>
              </a:rPr>
              <a:t> </a:t>
            </a:r>
            <a:r>
              <a:rPr lang="en-IN" spc="-13" dirty="0">
                <a:latin typeface="Times New Roman" pitchFamily="18" charset="0"/>
                <a:cs typeface="Times New Roman" pitchFamily="18" charset="0"/>
              </a:rPr>
              <a:t>interaction</a:t>
            </a:r>
            <a:r>
              <a:rPr lang="en-IN" spc="33" dirty="0">
                <a:latin typeface="Times New Roman" pitchFamily="18" charset="0"/>
                <a:cs typeface="Times New Roman" pitchFamily="18" charset="0"/>
              </a:rPr>
              <a:t> </a:t>
            </a:r>
            <a:r>
              <a:rPr lang="en-IN" spc="-7" dirty="0">
                <a:latin typeface="Times New Roman" pitchFamily="18" charset="0"/>
                <a:cs typeface="Times New Roman" pitchFamily="18" charset="0"/>
              </a:rPr>
              <a:t>with</a:t>
            </a:r>
            <a:r>
              <a:rPr lang="en-IN" spc="13" dirty="0">
                <a:latin typeface="Times New Roman" pitchFamily="18" charset="0"/>
                <a:cs typeface="Times New Roman" pitchFamily="18" charset="0"/>
              </a:rPr>
              <a:t> </a:t>
            </a:r>
            <a:r>
              <a:rPr lang="en-IN" dirty="0">
                <a:latin typeface="Times New Roman" pitchFamily="18" charset="0"/>
                <a:cs typeface="Times New Roman" pitchFamily="18" charset="0"/>
              </a:rPr>
              <a:t>the</a:t>
            </a:r>
            <a:r>
              <a:rPr lang="en-IN" spc="20" dirty="0">
                <a:latin typeface="Times New Roman" pitchFamily="18" charset="0"/>
                <a:cs typeface="Times New Roman" pitchFamily="18" charset="0"/>
              </a:rPr>
              <a:t> </a:t>
            </a:r>
            <a:r>
              <a:rPr lang="en-IN" spc="-53" dirty="0">
                <a:latin typeface="Times New Roman" pitchFamily="18" charset="0"/>
                <a:cs typeface="Times New Roman" pitchFamily="18" charset="0"/>
              </a:rPr>
              <a:t>user.</a:t>
            </a:r>
            <a:endParaRPr lang="en-IN" dirty="0">
              <a:latin typeface="Times New Roman" pitchFamily="18" charset="0"/>
              <a:cs typeface="Times New Roman" pitchFamily="18" charset="0"/>
            </a:endParaRPr>
          </a:p>
          <a:p>
            <a:pPr marL="0" indent="0">
              <a:buNone/>
            </a:pPr>
            <a:endParaRPr lang="en-US" dirty="0"/>
          </a:p>
        </p:txBody>
      </p:sp>
      <p:sp>
        <p:nvSpPr>
          <p:cNvPr id="4" name="Date Placeholder 3"/>
          <p:cNvSpPr>
            <a:spLocks noGrp="1"/>
          </p:cNvSpPr>
          <p:nvPr>
            <p:ph type="dt" sz="half" idx="10"/>
          </p:nvPr>
        </p:nvSpPr>
        <p:spPr/>
        <p:txBody>
          <a:bodyPr/>
          <a:lstStyle/>
          <a:p>
            <a:fld id="{21B36AB5-B33E-4333-8141-D19B4048C212}" type="datetime1">
              <a:rPr lang="en-US" smtClean="0"/>
              <a:t>7/31/2024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Dr. Rashmi Mishra                           Unit-I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29</a:t>
            </a:fld>
            <a:endParaRPr lang="en-US"/>
          </a:p>
        </p:txBody>
      </p:sp>
      <p:sp>
        <p:nvSpPr>
          <p:cNvPr id="7" name="Title 1"/>
          <p:cNvSpPr txBox="1">
            <a:spLocks/>
          </p:cNvSpPr>
          <p:nvPr/>
        </p:nvSpPr>
        <p:spPr>
          <a:xfrm>
            <a:off x="1371600" y="0"/>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400" dirty="0"/>
              <a:t>Recap: Empathy Map (CO1)</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9296424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D2DCF6E-6AF4-9842-866E-BD20324B4F98}"/>
              </a:ext>
            </a:extLst>
          </p:cNvPr>
          <p:cNvSpPr>
            <a:spLocks noGrp="1"/>
          </p:cNvSpPr>
          <p:nvPr>
            <p:ph idx="1"/>
          </p:nvPr>
        </p:nvSpPr>
        <p:spPr>
          <a:xfrm>
            <a:off x="357158" y="959993"/>
            <a:ext cx="8429684" cy="7112477"/>
          </a:xfrm>
        </p:spPr>
        <p:txBody>
          <a:bodyPr>
            <a:noAutofit/>
          </a:bodyPr>
          <a:lstStyle/>
          <a:p>
            <a:pPr>
              <a:lnSpc>
                <a:spcPct val="150000"/>
              </a:lnSpc>
            </a:pPr>
            <a:endParaRPr lang="en-IN" sz="1200" kern="50" spc="-30" dirty="0"/>
          </a:p>
          <a:p>
            <a:pPr>
              <a:lnSpc>
                <a:spcPct val="150000"/>
              </a:lnSpc>
            </a:pPr>
            <a:endParaRPr lang="en-IN" sz="1200" kern="50" spc="-30" dirty="0"/>
          </a:p>
          <a:p>
            <a:endParaRPr lang="en-US" sz="1200" dirty="0"/>
          </a:p>
        </p:txBody>
      </p:sp>
      <p:sp>
        <p:nvSpPr>
          <p:cNvPr id="4" name="Title 1">
            <a:extLst>
              <a:ext uri="{FF2B5EF4-FFF2-40B4-BE49-F238E27FC236}">
                <a16:creationId xmlns:a16="http://schemas.microsoft.com/office/drawing/2014/main" id="{E0E2160F-7C0C-E749-8210-9DD802D42716}"/>
              </a:ext>
            </a:extLst>
          </p:cNvPr>
          <p:cNvSpPr txBox="1">
            <a:spLocks/>
          </p:cNvSpPr>
          <p:nvPr/>
        </p:nvSpPr>
        <p:spPr>
          <a:xfrm>
            <a:off x="2171700" y="3"/>
            <a:ext cx="58293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algn="ctr"/>
            <a:r>
              <a:rPr lang="en-US" sz="2800" dirty="0"/>
              <a:t>Faculty</a:t>
            </a:r>
            <a:r>
              <a:rPr lang="en-US" sz="2400" dirty="0"/>
              <a:t> </a:t>
            </a:r>
            <a:r>
              <a:rPr lang="en-US" sz="2800" dirty="0"/>
              <a:t>Profile</a:t>
            </a:r>
            <a:r>
              <a:rPr lang="en-US" sz="2400" dirty="0"/>
              <a:t>: Coursera Achievements</a:t>
            </a:r>
          </a:p>
        </p:txBody>
      </p:sp>
      <p:sp>
        <p:nvSpPr>
          <p:cNvPr id="5" name="Date Placeholder 8"/>
          <p:cNvSpPr>
            <a:spLocks noGrp="1"/>
          </p:cNvSpPr>
          <p:nvPr>
            <p:ph type="dt" sz="half" idx="10"/>
          </p:nvPr>
        </p:nvSpPr>
        <p:spPr>
          <a:xfrm>
            <a:off x="428596" y="6492875"/>
            <a:ext cx="2133600" cy="365125"/>
          </a:xfrm>
        </p:spPr>
        <p:txBody>
          <a:bodyPr/>
          <a:lstStyle/>
          <a:p>
            <a:fld id="{CC484713-151D-4EE2-9B7A-E6060A7FC547}" type="datetime1">
              <a:rPr lang="en-US" smtClean="0"/>
              <a:t>7/31/2024</a:t>
            </a:fld>
            <a:endParaRPr lang="en-US" dirty="0"/>
          </a:p>
        </p:txBody>
      </p:sp>
      <p:sp>
        <p:nvSpPr>
          <p:cNvPr id="6" name="Footer Placeholder 4">
            <a:extLst>
              <a:ext uri="{FF2B5EF4-FFF2-40B4-BE49-F238E27FC236}">
                <a16:creationId xmlns:a16="http://schemas.microsoft.com/office/drawing/2014/main" id="{F60777EF-AB41-44CD-AA5B-D3265C73A511}"/>
              </a:ext>
            </a:extLst>
          </p:cNvPr>
          <p:cNvSpPr>
            <a:spLocks noGrp="1"/>
          </p:cNvSpPr>
          <p:nvPr>
            <p:ph type="ftr" sz="quarter" idx="11"/>
          </p:nvPr>
        </p:nvSpPr>
        <p:spPr>
          <a:xfrm>
            <a:off x="2514600" y="6356350"/>
            <a:ext cx="5029200" cy="501650"/>
          </a:xfrm>
        </p:spPr>
        <p:txBody>
          <a:bodyPr anchor="ctr"/>
          <a:lstStyle/>
          <a:p>
            <a:r>
              <a:rPr lang="en-US"/>
              <a:t>Dr. Rashmi Mishra                           Unit-I</a:t>
            </a:r>
            <a:endParaRPr lang="en-US" dirty="0"/>
          </a:p>
        </p:txBody>
      </p:sp>
      <p:sp>
        <p:nvSpPr>
          <p:cNvPr id="7" name="Slide Number Placeholder 9"/>
          <p:cNvSpPr>
            <a:spLocks noGrp="1"/>
          </p:cNvSpPr>
          <p:nvPr>
            <p:ph type="sldNum" sz="quarter" idx="12"/>
          </p:nvPr>
        </p:nvSpPr>
        <p:spPr>
          <a:xfrm>
            <a:off x="6553200" y="6356350"/>
            <a:ext cx="2133600" cy="365125"/>
          </a:xfrm>
        </p:spPr>
        <p:txBody>
          <a:bodyPr/>
          <a:lstStyle/>
          <a:p>
            <a:fld id="{B6F15528-21DE-4FAA-801E-634DDDAF4B2B}" type="slidenum">
              <a:rPr lang="en-US" smtClean="0"/>
              <a:pPr/>
              <a:t>3</a:t>
            </a:fld>
            <a:endParaRPr lang="en-US"/>
          </a:p>
        </p:txBody>
      </p:sp>
      <p:graphicFrame>
        <p:nvGraphicFramePr>
          <p:cNvPr id="9" name="Table 6">
            <a:extLst>
              <a:ext uri="{FF2B5EF4-FFF2-40B4-BE49-F238E27FC236}">
                <a16:creationId xmlns:a16="http://schemas.microsoft.com/office/drawing/2014/main" id="{E9C3D2F1-8FE3-A872-2889-3D3D9F72EB76}"/>
              </a:ext>
            </a:extLst>
          </p:cNvPr>
          <p:cNvGraphicFramePr>
            <a:graphicFrameLocks noGrp="1"/>
          </p:cNvGraphicFramePr>
          <p:nvPr>
            <p:extLst>
              <p:ext uri="{D42A27DB-BD31-4B8C-83A1-F6EECF244321}">
                <p14:modId xmlns:p14="http://schemas.microsoft.com/office/powerpoint/2010/main" val="3303284176"/>
              </p:ext>
            </p:extLst>
          </p:nvPr>
        </p:nvGraphicFramePr>
        <p:xfrm>
          <a:off x="449128" y="1844171"/>
          <a:ext cx="8215370" cy="2202000"/>
        </p:xfrm>
        <a:graphic>
          <a:graphicData uri="http://schemas.openxmlformats.org/drawingml/2006/table">
            <a:tbl>
              <a:tblPr firstRow="1" bandRow="1">
                <a:tableStyleId>{5C22544A-7EE6-4342-B048-85BDC9FD1C3A}</a:tableStyleId>
              </a:tblPr>
              <a:tblGrid>
                <a:gridCol w="2903672">
                  <a:extLst>
                    <a:ext uri="{9D8B030D-6E8A-4147-A177-3AD203B41FA5}">
                      <a16:colId xmlns:a16="http://schemas.microsoft.com/office/drawing/2014/main" val="3748412353"/>
                    </a:ext>
                  </a:extLst>
                </a:gridCol>
                <a:gridCol w="5311698">
                  <a:extLst>
                    <a:ext uri="{9D8B030D-6E8A-4147-A177-3AD203B41FA5}">
                      <a16:colId xmlns:a16="http://schemas.microsoft.com/office/drawing/2014/main" val="945288000"/>
                    </a:ext>
                  </a:extLst>
                </a:gridCol>
              </a:tblGrid>
              <a:tr h="508154">
                <a:tc>
                  <a:txBody>
                    <a:bodyPr/>
                    <a:lstStyle/>
                    <a:p>
                      <a:r>
                        <a:rPr lang="en-US" sz="1800" dirty="0"/>
                        <a:t>Education Background</a:t>
                      </a:r>
                    </a:p>
                  </a:txBody>
                  <a:tcPr marL="68580" marR="68580"/>
                </a:tc>
                <a:tc>
                  <a:txBody>
                    <a:bodyPr/>
                    <a:lstStyle/>
                    <a:p>
                      <a:r>
                        <a:rPr lang="en-US" sz="1800" dirty="0"/>
                        <a:t>Details</a:t>
                      </a:r>
                    </a:p>
                  </a:txBody>
                  <a:tcPr marL="68580" marR="68580"/>
                </a:tc>
                <a:extLst>
                  <a:ext uri="{0D108BD9-81ED-4DB2-BD59-A6C34878D82A}">
                    <a16:rowId xmlns:a16="http://schemas.microsoft.com/office/drawing/2014/main" val="2095852574"/>
                  </a:ext>
                </a:extLst>
              </a:tr>
              <a:tr h="846923">
                <a:tc>
                  <a:txBody>
                    <a:bodyPr/>
                    <a:lstStyle/>
                    <a:p>
                      <a:r>
                        <a:rPr lang="en-US" sz="1800" dirty="0" err="1"/>
                        <a:t>M.Tech</a:t>
                      </a:r>
                      <a:r>
                        <a:rPr lang="en-US" sz="1800" dirty="0"/>
                        <a:t> in Computer Science Engineering(2017-19)</a:t>
                      </a:r>
                    </a:p>
                  </a:txBody>
                  <a:tcPr marL="68580" marR="68580"/>
                </a:tc>
                <a:tc>
                  <a:txBody>
                    <a:bodyPr/>
                    <a:lstStyle/>
                    <a:p>
                      <a:pPr algn="l">
                        <a:lnSpc>
                          <a:spcPct val="150000"/>
                        </a:lnSpc>
                      </a:pPr>
                      <a:r>
                        <a:rPr lang="en-IN" sz="1800" kern="50" spc="-30" dirty="0">
                          <a:solidFill>
                            <a:srgbClr val="3F3A38"/>
                          </a:solidFill>
                          <a:effectLst/>
                          <a:latin typeface="Arial" panose="020B0604020202020204" pitchFamily="34" charset="0"/>
                          <a:ea typeface="SimSun" panose="02010600030101010101" pitchFamily="2" charset="-122"/>
                          <a:cs typeface="Mangal" panose="02040503050203030202" pitchFamily="18" charset="0"/>
                        </a:rPr>
                        <a:t>  Gautam Buddha University, Greater Noida</a:t>
                      </a:r>
                    </a:p>
                  </a:txBody>
                  <a:tcPr marL="0" marR="0" marT="3810" marB="3810"/>
                </a:tc>
                <a:extLst>
                  <a:ext uri="{0D108BD9-81ED-4DB2-BD59-A6C34878D82A}">
                    <a16:rowId xmlns:a16="http://schemas.microsoft.com/office/drawing/2014/main" val="1998648160"/>
                  </a:ext>
                </a:extLst>
              </a:tr>
              <a:tr h="846923">
                <a:tc>
                  <a:txBody>
                    <a:bodyPr/>
                    <a:lstStyle/>
                    <a:p>
                      <a:r>
                        <a:rPr lang="en-US" sz="1800" dirty="0" err="1"/>
                        <a:t>B.Tech</a:t>
                      </a:r>
                      <a:r>
                        <a:rPr lang="en-US" sz="1800" dirty="0"/>
                        <a:t> in Computer Science Engineering(2011-15)</a:t>
                      </a:r>
                    </a:p>
                  </a:txBody>
                  <a:tcPr marL="68580" marR="68580"/>
                </a:tc>
                <a:tc>
                  <a:txBody>
                    <a:bodyPr/>
                    <a:lstStyle/>
                    <a:p>
                      <a:r>
                        <a:rPr lang="en-US" sz="1800" dirty="0"/>
                        <a:t>I.T.S Engineering College, Greater Noida</a:t>
                      </a:r>
                    </a:p>
                  </a:txBody>
                  <a:tcPr marL="68580" marR="68580"/>
                </a:tc>
                <a:extLst>
                  <a:ext uri="{0D108BD9-81ED-4DB2-BD59-A6C34878D82A}">
                    <a16:rowId xmlns:a16="http://schemas.microsoft.com/office/drawing/2014/main" val="4285944313"/>
                  </a:ext>
                </a:extLst>
              </a:tr>
            </a:tbl>
          </a:graphicData>
        </a:graphic>
      </p:graphicFrame>
      <p:pic>
        <p:nvPicPr>
          <p:cNvPr id="10" name="Picture 9"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335087091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A picture containing graphical user interface&#10;&#10;Description automatically generated">
            <a:extLst>
              <a:ext uri="{FF2B5EF4-FFF2-40B4-BE49-F238E27FC236}">
                <a16:creationId xmlns:a16="http://schemas.microsoft.com/office/drawing/2014/main" id="{5ABE8F6D-C61B-C03F-EAC4-B068C23EE72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1143000"/>
            <a:ext cx="8229600" cy="4525963"/>
          </a:xfrm>
        </p:spPr>
      </p:pic>
      <p:sp>
        <p:nvSpPr>
          <p:cNvPr id="4" name="Date Placeholder 3"/>
          <p:cNvSpPr>
            <a:spLocks noGrp="1"/>
          </p:cNvSpPr>
          <p:nvPr>
            <p:ph type="dt" sz="half" idx="10"/>
          </p:nvPr>
        </p:nvSpPr>
        <p:spPr/>
        <p:txBody>
          <a:bodyPr/>
          <a:lstStyle/>
          <a:p>
            <a:fld id="{F564FFF5-8985-491D-950B-D3C13C631760}" type="datetime1">
              <a:rPr lang="en-US" smtClean="0"/>
              <a:t>7/31/2024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Dr. Rashmi Mishra                           Unit-I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30</a:t>
            </a:fld>
            <a:endParaRPr lang="en-US"/>
          </a:p>
        </p:txBody>
      </p:sp>
      <p:sp>
        <p:nvSpPr>
          <p:cNvPr id="7" name="Title 1"/>
          <p:cNvSpPr txBox="1">
            <a:spLocks/>
          </p:cNvSpPr>
          <p:nvPr/>
        </p:nvSpPr>
        <p:spPr>
          <a:xfrm>
            <a:off x="1371600" y="0"/>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lvl="0" algn="ctr">
              <a:spcBef>
                <a:spcPct val="0"/>
              </a:spcBef>
              <a:defRPr/>
            </a:pPr>
            <a:r>
              <a:rPr lang="en-US" sz="2400" dirty="0"/>
              <a:t>Recap: Empathy Map </a:t>
            </a:r>
            <a:r>
              <a:rPr lang="en-US" sz="2400" dirty="0" err="1"/>
              <a:t>Cont</a:t>
            </a:r>
            <a:r>
              <a:rPr lang="en-US" sz="2400" dirty="0"/>
              <a:t>…(CO1)</a:t>
            </a:r>
          </a:p>
        </p:txBody>
      </p:sp>
      <p:pic>
        <p:nvPicPr>
          <p:cNvPr id="10" name="Picture 9"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8280745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rmAutofit/>
          </a:bodyPr>
          <a:lstStyle/>
          <a:p>
            <a:pPr marL="298450" indent="-285750">
              <a:spcBef>
                <a:spcPts val="1180"/>
              </a:spcBef>
              <a:tabLst>
                <a:tab pos="393065" algn="l"/>
                <a:tab pos="393700" algn="l"/>
              </a:tabLst>
            </a:pPr>
            <a:r>
              <a:rPr lang="en-IN" sz="1800" spc="-10" dirty="0">
                <a:latin typeface="Carlito"/>
                <a:cs typeface="Carlito"/>
              </a:rPr>
              <a:t>Great tool </a:t>
            </a:r>
            <a:r>
              <a:rPr lang="en-IN" sz="1800" spc="-15" dirty="0">
                <a:latin typeface="Carlito"/>
                <a:cs typeface="Carlito"/>
              </a:rPr>
              <a:t>for </a:t>
            </a:r>
            <a:r>
              <a:rPr lang="en-IN" sz="1800" spc="-5" dirty="0">
                <a:latin typeface="Carlito"/>
                <a:cs typeface="Carlito"/>
              </a:rPr>
              <a:t>ideating </a:t>
            </a:r>
            <a:r>
              <a:rPr lang="en-IN" sz="1800" dirty="0">
                <a:latin typeface="Carlito"/>
                <a:cs typeface="Carlito"/>
              </a:rPr>
              <a:t>&amp; </a:t>
            </a:r>
            <a:r>
              <a:rPr lang="en-IN" sz="1800" spc="-10" dirty="0">
                <a:latin typeface="Carlito"/>
                <a:cs typeface="Carlito"/>
              </a:rPr>
              <a:t>getting</a:t>
            </a:r>
            <a:r>
              <a:rPr lang="en-IN" sz="1800" spc="35" dirty="0">
                <a:latin typeface="Carlito"/>
                <a:cs typeface="Carlito"/>
              </a:rPr>
              <a:t> </a:t>
            </a:r>
            <a:r>
              <a:rPr lang="en-IN" sz="1800" spc="-5" dirty="0">
                <a:latin typeface="Carlito"/>
                <a:cs typeface="Carlito"/>
              </a:rPr>
              <a:t>unstuck.</a:t>
            </a:r>
            <a:endParaRPr lang="en-IN" sz="1800" dirty="0">
              <a:latin typeface="Carlito"/>
              <a:cs typeface="Carlito"/>
            </a:endParaRPr>
          </a:p>
          <a:p>
            <a:pPr marL="298450" indent="-285750">
              <a:spcBef>
                <a:spcPts val="1080"/>
              </a:spcBef>
              <a:tabLst>
                <a:tab pos="393065" algn="l"/>
                <a:tab pos="393700" algn="l"/>
              </a:tabLst>
            </a:pPr>
            <a:r>
              <a:rPr lang="en-IN" sz="1800" spc="-5" dirty="0">
                <a:latin typeface="Carlito"/>
                <a:cs typeface="Carlito"/>
              </a:rPr>
              <a:t>Simple </a:t>
            </a:r>
            <a:r>
              <a:rPr lang="en-IN" sz="1800" spc="-10" dirty="0">
                <a:latin typeface="Carlito"/>
                <a:cs typeface="Carlito"/>
              </a:rPr>
              <a:t>free </a:t>
            </a:r>
            <a:r>
              <a:rPr lang="en-IN" sz="1800" spc="-5" dirty="0">
                <a:latin typeface="Carlito"/>
                <a:cs typeface="Carlito"/>
              </a:rPr>
              <a:t>association of </a:t>
            </a:r>
            <a:r>
              <a:rPr lang="en-IN" sz="1800" spc="-10" dirty="0">
                <a:latin typeface="Carlito"/>
                <a:cs typeface="Carlito"/>
              </a:rPr>
              <a:t>words, </a:t>
            </a:r>
            <a:r>
              <a:rPr lang="en-IN" sz="1800" spc="-5" dirty="0">
                <a:latin typeface="Carlito"/>
                <a:cs typeface="Carlito"/>
              </a:rPr>
              <a:t>one </a:t>
            </a:r>
            <a:r>
              <a:rPr lang="en-IN" sz="1800" spc="-10" dirty="0">
                <a:latin typeface="Carlito"/>
                <a:cs typeface="Carlito"/>
              </a:rPr>
              <a:t>after </a:t>
            </a:r>
            <a:r>
              <a:rPr lang="en-IN" sz="1800" spc="-20" dirty="0">
                <a:latin typeface="Carlito"/>
                <a:cs typeface="Carlito"/>
              </a:rPr>
              <a:t>another, </a:t>
            </a:r>
            <a:r>
              <a:rPr lang="en-IN" sz="1800" spc="-10" dirty="0">
                <a:latin typeface="Carlito"/>
                <a:cs typeface="Carlito"/>
              </a:rPr>
              <a:t>to </a:t>
            </a:r>
            <a:r>
              <a:rPr lang="en-IN" sz="1800" spc="-5" dirty="0">
                <a:latin typeface="Carlito"/>
                <a:cs typeface="Carlito"/>
              </a:rPr>
              <a:t>open up idea</a:t>
            </a:r>
            <a:r>
              <a:rPr lang="en-IN" sz="1800" spc="145" dirty="0">
                <a:latin typeface="Carlito"/>
                <a:cs typeface="Carlito"/>
              </a:rPr>
              <a:t> </a:t>
            </a:r>
            <a:r>
              <a:rPr lang="en-IN" sz="1800" dirty="0">
                <a:latin typeface="Carlito"/>
                <a:cs typeface="Carlito"/>
              </a:rPr>
              <a:t>space.</a:t>
            </a:r>
          </a:p>
          <a:p>
            <a:pPr marL="298450" indent="-285750">
              <a:spcBef>
                <a:spcPts val="1080"/>
              </a:spcBef>
              <a:tabLst>
                <a:tab pos="393065" algn="l"/>
                <a:tab pos="393700" algn="l"/>
              </a:tabLst>
            </a:pPr>
            <a:r>
              <a:rPr lang="en-IN" sz="1800" spc="-5" dirty="0">
                <a:latin typeface="Carlito"/>
                <a:cs typeface="Carlito"/>
              </a:rPr>
              <a:t>Being </a:t>
            </a:r>
            <a:r>
              <a:rPr lang="en-IN" sz="1800" dirty="0">
                <a:latin typeface="Carlito"/>
                <a:cs typeface="Carlito"/>
              </a:rPr>
              <a:t>visual, </a:t>
            </a:r>
            <a:r>
              <a:rPr lang="en-IN" sz="1800" spc="-10" dirty="0">
                <a:latin typeface="Carlito"/>
                <a:cs typeface="Carlito"/>
              </a:rPr>
              <a:t>generates </a:t>
            </a:r>
            <a:r>
              <a:rPr lang="en-IN" sz="1800" spc="-5" dirty="0">
                <a:latin typeface="Carlito"/>
                <a:cs typeface="Carlito"/>
              </a:rPr>
              <a:t>lots of ideas by bypassing </a:t>
            </a:r>
            <a:r>
              <a:rPr lang="en-IN" sz="1800" dirty="0">
                <a:latin typeface="Carlito"/>
                <a:cs typeface="Carlito"/>
              </a:rPr>
              <a:t>the </a:t>
            </a:r>
            <a:r>
              <a:rPr lang="en-IN" sz="1800" spc="-5" dirty="0">
                <a:latin typeface="Carlito"/>
                <a:cs typeface="Carlito"/>
              </a:rPr>
              <a:t>inner logic </a:t>
            </a:r>
            <a:r>
              <a:rPr lang="en-IN" sz="1800" dirty="0">
                <a:latin typeface="Carlito"/>
                <a:cs typeface="Carlito"/>
              </a:rPr>
              <a:t>/ </a:t>
            </a:r>
            <a:r>
              <a:rPr lang="en-IN" sz="1800" spc="-5" dirty="0">
                <a:latin typeface="Carlito"/>
                <a:cs typeface="Carlito"/>
              </a:rPr>
              <a:t>verbal</a:t>
            </a:r>
            <a:r>
              <a:rPr lang="en-IN" sz="1800" spc="105" dirty="0">
                <a:latin typeface="Carlito"/>
                <a:cs typeface="Carlito"/>
              </a:rPr>
              <a:t> </a:t>
            </a:r>
            <a:r>
              <a:rPr lang="en-IN" sz="1800" spc="-5" dirty="0">
                <a:latin typeface="Carlito"/>
                <a:cs typeface="Carlito"/>
              </a:rPr>
              <a:t>sensor.</a:t>
            </a:r>
          </a:p>
          <a:p>
            <a:r>
              <a:rPr lang="en-IN" sz="1800" dirty="0"/>
              <a:t>Tool to represent how ideas are linked to each other and to the central idea. </a:t>
            </a:r>
          </a:p>
          <a:p>
            <a:r>
              <a:rPr lang="en-IN" sz="1800" dirty="0"/>
              <a:t>Used to generate, visualize, structure and classify items. </a:t>
            </a:r>
          </a:p>
          <a:p>
            <a:r>
              <a:rPr lang="en-IN" sz="1800" dirty="0"/>
              <a:t>Helps to look for patterns &amp; insights. </a:t>
            </a:r>
          </a:p>
          <a:p>
            <a:r>
              <a:rPr lang="en-IN" sz="1800" dirty="0"/>
              <a:t>Displays data, clusters them and helps themes &amp; patterns to emerge Provides decision criteria.</a:t>
            </a:r>
          </a:p>
          <a:p>
            <a:r>
              <a:rPr lang="en-IN" sz="1800" dirty="0"/>
              <a:t>Success lies in being a team activity. </a:t>
            </a:r>
          </a:p>
          <a:p>
            <a:r>
              <a:rPr lang="en-IN" sz="1800" dirty="0"/>
              <a:t>Taps into the power of visualization.</a:t>
            </a:r>
          </a:p>
        </p:txBody>
      </p:sp>
      <p:sp>
        <p:nvSpPr>
          <p:cNvPr id="4" name="Date Placeholder 3"/>
          <p:cNvSpPr>
            <a:spLocks noGrp="1"/>
          </p:cNvSpPr>
          <p:nvPr>
            <p:ph type="dt" sz="half" idx="10"/>
          </p:nvPr>
        </p:nvSpPr>
        <p:spPr/>
        <p:txBody>
          <a:bodyPr/>
          <a:lstStyle/>
          <a:p>
            <a:fld id="{C48A63CE-1021-45FA-A14F-B36E7DFD272B}" type="datetime1">
              <a:rPr lang="en-US" smtClean="0"/>
              <a:t>7/31/2024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Dr. Rashmi Mishra                           Unit-I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31</a:t>
            </a:fld>
            <a:endParaRPr lang="en-US"/>
          </a:p>
        </p:txBody>
      </p:sp>
      <p:sp>
        <p:nvSpPr>
          <p:cNvPr id="7" name="Title 1"/>
          <p:cNvSpPr txBox="1">
            <a:spLocks/>
          </p:cNvSpPr>
          <p:nvPr/>
        </p:nvSpPr>
        <p:spPr>
          <a:xfrm>
            <a:off x="1371600" y="0"/>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a:ln>
                  <a:noFill/>
                </a:ln>
                <a:solidFill>
                  <a:schemeClr val="dk1"/>
                </a:solidFill>
                <a:effectLst/>
                <a:uLnTx/>
                <a:uFillTx/>
                <a:latin typeface="+mn-lt"/>
                <a:ea typeface="+mn-ea"/>
                <a:cs typeface="+mn-cs"/>
              </a:rPr>
              <a:t>Recap: </a:t>
            </a:r>
            <a:r>
              <a:rPr kumimoji="0" lang="en-US" sz="2400" b="0" i="0" u="none" strike="noStrike" kern="1200" cap="none" spc="0" normalizeH="0" baseline="0" noProof="0" dirty="0" err="1">
                <a:ln>
                  <a:noFill/>
                </a:ln>
                <a:solidFill>
                  <a:schemeClr val="dk1"/>
                </a:solidFill>
                <a:effectLst/>
                <a:uLnTx/>
                <a:uFillTx/>
                <a:latin typeface="+mn-lt"/>
                <a:ea typeface="+mn-ea"/>
                <a:cs typeface="+mn-cs"/>
              </a:rPr>
              <a:t>Mindmap</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388097244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286EDDA0-DF49-4622-9714-C21431F39694}" type="datetime1">
              <a:rPr lang="en-US" smtClean="0"/>
              <a:t>7/31/2024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Dr. Rashmi Mishra                           Unit-I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32</a:t>
            </a:fld>
            <a:endParaRPr lang="en-US"/>
          </a:p>
        </p:txBody>
      </p:sp>
      <p:sp>
        <p:nvSpPr>
          <p:cNvPr id="7" name="Title 1"/>
          <p:cNvSpPr txBox="1">
            <a:spLocks/>
          </p:cNvSpPr>
          <p:nvPr/>
        </p:nvSpPr>
        <p:spPr>
          <a:xfrm>
            <a:off x="1371600" y="0"/>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a:ln>
                  <a:noFill/>
                </a:ln>
                <a:solidFill>
                  <a:schemeClr val="dk1"/>
                </a:solidFill>
                <a:effectLst/>
                <a:uLnTx/>
                <a:uFillTx/>
                <a:latin typeface="+mn-lt"/>
                <a:ea typeface="+mn-ea"/>
                <a:cs typeface="+mn-cs"/>
              </a:rPr>
              <a:t>Recap: </a:t>
            </a:r>
            <a:r>
              <a:rPr kumimoji="0" lang="en-US" sz="2400" b="0" i="0" u="none" strike="noStrike" kern="1200" cap="none" spc="0" normalizeH="0" baseline="0" noProof="0" dirty="0" err="1">
                <a:ln>
                  <a:noFill/>
                </a:ln>
                <a:solidFill>
                  <a:schemeClr val="dk1"/>
                </a:solidFill>
                <a:effectLst/>
                <a:uLnTx/>
                <a:uFillTx/>
                <a:latin typeface="+mn-lt"/>
                <a:ea typeface="+mn-ea"/>
                <a:cs typeface="+mn-cs"/>
              </a:rPr>
              <a:t>Mindmap</a:t>
            </a:r>
            <a:r>
              <a:rPr kumimoji="0" lang="en-US" sz="2400" b="0" i="0" u="none" strike="noStrike" kern="1200" cap="none" spc="0" normalizeH="0" baseline="0" noProof="0" dirty="0">
                <a:ln>
                  <a:noFill/>
                </a:ln>
                <a:solidFill>
                  <a:schemeClr val="dk1"/>
                </a:solidFill>
                <a:effectLst/>
                <a:uLnTx/>
                <a:uFillTx/>
                <a:latin typeface="+mn-lt"/>
                <a:ea typeface="+mn-ea"/>
                <a:cs typeface="+mn-cs"/>
              </a:rPr>
              <a:t> </a:t>
            </a:r>
            <a:r>
              <a:rPr kumimoji="0" lang="en-US" sz="2400" b="0" i="0" u="none" strike="noStrike" kern="1200" cap="none" spc="0" normalizeH="0" baseline="0" noProof="0" dirty="0" err="1">
                <a:ln>
                  <a:noFill/>
                </a:ln>
                <a:solidFill>
                  <a:schemeClr val="dk1"/>
                </a:solidFill>
                <a:effectLst/>
                <a:uLnTx/>
                <a:uFillTx/>
                <a:latin typeface="+mn-lt"/>
                <a:ea typeface="+mn-ea"/>
                <a:cs typeface="+mn-cs"/>
              </a:rPr>
              <a:t>Cont</a:t>
            </a:r>
            <a:r>
              <a:rPr lang="en-US" sz="2400" dirty="0"/>
              <a:t>..</a:t>
            </a:r>
            <a:r>
              <a:rPr kumimoji="0" lang="en-US" sz="2400" b="0" i="0" u="none" strike="noStrike" kern="1200" cap="none" spc="0" normalizeH="0" baseline="0" noProof="0" dirty="0">
                <a:ln>
                  <a:noFill/>
                </a:ln>
                <a:solidFill>
                  <a:schemeClr val="dk1"/>
                </a:solidFill>
                <a:effectLst/>
                <a:uLnTx/>
                <a:uFillTx/>
                <a:latin typeface="+mn-lt"/>
                <a:ea typeface="+mn-ea"/>
                <a:cs typeface="+mn-cs"/>
              </a:rPr>
              <a:t>. (CO1)</a:t>
            </a:r>
          </a:p>
        </p:txBody>
      </p:sp>
      <p:sp>
        <p:nvSpPr>
          <p:cNvPr id="10" name="object 2">
            <a:extLst>
              <a:ext uri="{FF2B5EF4-FFF2-40B4-BE49-F238E27FC236}">
                <a16:creationId xmlns:a16="http://schemas.microsoft.com/office/drawing/2014/main" id="{9D90827B-3128-02F2-1502-7F2833E87136}"/>
              </a:ext>
            </a:extLst>
          </p:cNvPr>
          <p:cNvSpPr/>
          <p:nvPr/>
        </p:nvSpPr>
        <p:spPr>
          <a:xfrm>
            <a:off x="720811" y="866269"/>
            <a:ext cx="7280189" cy="5540789"/>
          </a:xfrm>
          <a:prstGeom prst="rect">
            <a:avLst/>
          </a:prstGeom>
          <a:blipFill>
            <a:blip r:embed="rId2" cstate="print"/>
            <a:stretch>
              <a:fillRect/>
            </a:stretch>
          </a:blipFill>
        </p:spPr>
        <p:txBody>
          <a:bodyPr wrap="square" lIns="0" tIns="0" rIns="0" bIns="0" rtlCol="0"/>
          <a:lstStyle/>
          <a:p>
            <a:endParaRPr dirty="0"/>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18059111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D0C5C83E-3425-457B-8A91-2F92FEF277DD}" type="datetime1">
              <a:rPr lang="en-US" smtClean="0"/>
              <a:t>7/31/2024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Dr. Rashmi Mishra                           Unit-I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33</a:t>
            </a:fld>
            <a:endParaRPr lang="en-US"/>
          </a:p>
        </p:txBody>
      </p:sp>
      <p:sp>
        <p:nvSpPr>
          <p:cNvPr id="7" name="Title 1"/>
          <p:cNvSpPr txBox="1">
            <a:spLocks/>
          </p:cNvSpPr>
          <p:nvPr/>
        </p:nvSpPr>
        <p:spPr>
          <a:xfrm>
            <a:off x="1371600" y="0"/>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a:ln>
                  <a:noFill/>
                </a:ln>
                <a:solidFill>
                  <a:schemeClr val="dk1"/>
                </a:solidFill>
                <a:effectLst/>
                <a:uLnTx/>
                <a:uFillTx/>
                <a:latin typeface="+mn-lt"/>
                <a:ea typeface="+mn-ea"/>
                <a:cs typeface="+mn-cs"/>
              </a:rPr>
              <a:t>Recap: </a:t>
            </a:r>
            <a:r>
              <a:rPr kumimoji="0" lang="en-US" sz="2400" b="0" i="0" u="none" strike="noStrike" kern="1200" cap="none" spc="0" normalizeH="0" baseline="0" noProof="0" dirty="0" err="1">
                <a:ln>
                  <a:noFill/>
                </a:ln>
                <a:solidFill>
                  <a:schemeClr val="dk1"/>
                </a:solidFill>
                <a:effectLst/>
                <a:uLnTx/>
                <a:uFillTx/>
                <a:latin typeface="+mn-lt"/>
                <a:ea typeface="+mn-ea"/>
                <a:cs typeface="+mn-cs"/>
              </a:rPr>
              <a:t>Mindmap</a:t>
            </a:r>
            <a:r>
              <a:rPr kumimoji="0" lang="en-US" sz="2400" b="0" i="0" u="none" strike="noStrike" kern="1200" cap="none" spc="0" normalizeH="0" baseline="0" noProof="0" dirty="0">
                <a:ln>
                  <a:noFill/>
                </a:ln>
                <a:solidFill>
                  <a:schemeClr val="dk1"/>
                </a:solidFill>
                <a:effectLst/>
                <a:uLnTx/>
                <a:uFillTx/>
                <a:latin typeface="+mn-lt"/>
                <a:ea typeface="+mn-ea"/>
                <a:cs typeface="+mn-cs"/>
              </a:rPr>
              <a:t> Example (CO1)</a:t>
            </a:r>
          </a:p>
        </p:txBody>
      </p:sp>
      <p:sp>
        <p:nvSpPr>
          <p:cNvPr id="8" name="object 2">
            <a:extLst>
              <a:ext uri="{FF2B5EF4-FFF2-40B4-BE49-F238E27FC236}">
                <a16:creationId xmlns:a16="http://schemas.microsoft.com/office/drawing/2014/main" id="{D3B923D3-4259-BC7E-BCE6-8D0DB945236C}"/>
              </a:ext>
            </a:extLst>
          </p:cNvPr>
          <p:cNvSpPr/>
          <p:nvPr/>
        </p:nvSpPr>
        <p:spPr>
          <a:xfrm>
            <a:off x="1219200" y="1752600"/>
            <a:ext cx="7086600" cy="3981137"/>
          </a:xfrm>
          <a:prstGeom prst="rect">
            <a:avLst/>
          </a:prstGeom>
          <a:blipFill>
            <a:blip r:embed="rId2" cstate="print"/>
            <a:stretch>
              <a:fillRect/>
            </a:stretch>
          </a:blipFill>
        </p:spPr>
        <p:txBody>
          <a:bodyPr wrap="square" lIns="0" tIns="0" rIns="0" bIns="0" rtlCol="0"/>
          <a:lstStyle/>
          <a:p>
            <a:endParaRPr dirty="0"/>
          </a:p>
        </p:txBody>
      </p:sp>
      <p:pic>
        <p:nvPicPr>
          <p:cNvPr id="10" name="Picture 9"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42603176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rmAutofit/>
          </a:bodyPr>
          <a:lstStyle/>
          <a:p>
            <a:pPr marL="0" indent="0" algn="just">
              <a:buNone/>
            </a:pPr>
            <a:r>
              <a:rPr lang="en-IN" sz="1800" b="1" spc="-47" dirty="0">
                <a:cs typeface="Calibri"/>
              </a:rPr>
              <a:t>CATWOE </a:t>
            </a:r>
            <a:r>
              <a:rPr lang="en-IN" sz="1800" b="1" spc="-7" dirty="0">
                <a:cs typeface="Calibri"/>
              </a:rPr>
              <a:t>Analysis </a:t>
            </a:r>
            <a:r>
              <a:rPr lang="en-IN" sz="1800" spc="-7" dirty="0">
                <a:cs typeface="Calibri"/>
              </a:rPr>
              <a:t>technique </a:t>
            </a:r>
            <a:r>
              <a:rPr lang="en-IN" sz="1800" spc="-13" dirty="0">
                <a:cs typeface="Calibri"/>
              </a:rPr>
              <a:t>was considered </a:t>
            </a:r>
            <a:r>
              <a:rPr lang="en-IN" sz="1800" dirty="0">
                <a:cs typeface="Calibri"/>
              </a:rPr>
              <a:t>as </a:t>
            </a:r>
            <a:r>
              <a:rPr lang="en-IN" sz="1800" spc="7" dirty="0">
                <a:cs typeface="Calibri"/>
              </a:rPr>
              <a:t> </a:t>
            </a:r>
            <a:r>
              <a:rPr lang="en-IN" sz="1800" spc="-7" dirty="0">
                <a:cs typeface="Calibri"/>
              </a:rPr>
              <a:t>one</a:t>
            </a:r>
            <a:r>
              <a:rPr lang="en-IN" sz="1800" dirty="0">
                <a:cs typeface="Calibri"/>
              </a:rPr>
              <a:t> </a:t>
            </a:r>
            <a:r>
              <a:rPr lang="en-IN" sz="1800" spc="-7" dirty="0">
                <a:cs typeface="Calibri"/>
              </a:rPr>
              <a:t>of</a:t>
            </a:r>
            <a:r>
              <a:rPr lang="en-IN" sz="1800" dirty="0">
                <a:cs typeface="Calibri"/>
              </a:rPr>
              <a:t> the</a:t>
            </a:r>
            <a:r>
              <a:rPr lang="en-IN" sz="1800" spc="7" dirty="0">
                <a:cs typeface="Calibri"/>
              </a:rPr>
              <a:t> </a:t>
            </a:r>
            <a:r>
              <a:rPr lang="en-IN" sz="1800" spc="-13" dirty="0">
                <a:cs typeface="Calibri"/>
              </a:rPr>
              <a:t>important</a:t>
            </a:r>
            <a:r>
              <a:rPr lang="en-IN" sz="1800" spc="-7" dirty="0">
                <a:cs typeface="Calibri"/>
              </a:rPr>
              <a:t> part</a:t>
            </a:r>
            <a:r>
              <a:rPr lang="en-IN" sz="1800" dirty="0">
                <a:cs typeface="Calibri"/>
              </a:rPr>
              <a:t> </a:t>
            </a:r>
            <a:r>
              <a:rPr lang="en-IN" sz="1800" spc="-7" dirty="0">
                <a:cs typeface="Calibri"/>
              </a:rPr>
              <a:t>of</a:t>
            </a:r>
            <a:r>
              <a:rPr lang="en-IN" sz="1800" dirty="0">
                <a:cs typeface="Calibri"/>
              </a:rPr>
              <a:t> SSM</a:t>
            </a:r>
            <a:r>
              <a:rPr lang="en-IN" sz="1800" spc="540" dirty="0">
                <a:cs typeface="Calibri"/>
              </a:rPr>
              <a:t> </a:t>
            </a:r>
            <a:r>
              <a:rPr lang="en-IN" sz="1800" spc="-7" dirty="0">
                <a:cs typeface="Calibri"/>
              </a:rPr>
              <a:t>approach </a:t>
            </a:r>
            <a:r>
              <a:rPr lang="en-IN" sz="1800" dirty="0">
                <a:cs typeface="Calibri"/>
              </a:rPr>
              <a:t> </a:t>
            </a:r>
            <a:r>
              <a:rPr lang="en-IN" sz="1800" spc="-7" dirty="0">
                <a:cs typeface="Calibri"/>
              </a:rPr>
              <a:t>while</a:t>
            </a:r>
            <a:r>
              <a:rPr lang="en-IN" sz="1800" dirty="0">
                <a:cs typeface="Calibri"/>
              </a:rPr>
              <a:t> </a:t>
            </a:r>
            <a:r>
              <a:rPr lang="en-IN" sz="1800" spc="-7" dirty="0">
                <a:cs typeface="Calibri"/>
              </a:rPr>
              <a:t>identifying</a:t>
            </a:r>
            <a:r>
              <a:rPr lang="en-IN" sz="1800" dirty="0">
                <a:cs typeface="Calibri"/>
              </a:rPr>
              <a:t> </a:t>
            </a:r>
            <a:r>
              <a:rPr lang="en-IN" sz="1800" spc="-20" dirty="0">
                <a:cs typeface="Calibri"/>
              </a:rPr>
              <a:t>stakeholders</a:t>
            </a:r>
            <a:r>
              <a:rPr lang="en-IN" sz="1800" spc="-13" dirty="0">
                <a:cs typeface="Calibri"/>
              </a:rPr>
              <a:t> </a:t>
            </a:r>
            <a:r>
              <a:rPr lang="en-IN" sz="1800" spc="-7" dirty="0">
                <a:cs typeface="Calibri"/>
              </a:rPr>
              <a:t>in</a:t>
            </a:r>
            <a:r>
              <a:rPr lang="en-IN" sz="1800" dirty="0">
                <a:cs typeface="Calibri"/>
              </a:rPr>
              <a:t> </a:t>
            </a:r>
            <a:r>
              <a:rPr lang="en-IN" sz="1800" spc="-7" dirty="0">
                <a:cs typeface="Calibri"/>
              </a:rPr>
              <a:t>solving </a:t>
            </a:r>
            <a:r>
              <a:rPr lang="en-IN" sz="1800" dirty="0">
                <a:cs typeface="Calibri"/>
              </a:rPr>
              <a:t> </a:t>
            </a:r>
            <a:r>
              <a:rPr lang="en-IN" sz="1800" spc="-13" dirty="0">
                <a:cs typeface="Calibri"/>
              </a:rPr>
              <a:t>problems.</a:t>
            </a:r>
            <a:endParaRPr lang="en-IN" sz="1800" dirty="0">
              <a:cs typeface="Calibri"/>
            </a:endParaRPr>
          </a:p>
          <a:p>
            <a:pPr marL="301406" marR="10160" indent="-285320" algn="just">
              <a:spcBef>
                <a:spcPts val="133"/>
              </a:spcBef>
              <a:buFont typeface="Arial"/>
              <a:buChar char="•"/>
              <a:tabLst>
                <a:tab pos="302252" algn="l"/>
              </a:tabLst>
            </a:pPr>
            <a:r>
              <a:rPr lang="en-IN" sz="1800" spc="-13" dirty="0">
                <a:cs typeface="Calibri"/>
              </a:rPr>
              <a:t>Enlists </a:t>
            </a:r>
            <a:r>
              <a:rPr lang="en-IN" sz="1800" dirty="0">
                <a:cs typeface="Calibri"/>
              </a:rPr>
              <a:t>all the </a:t>
            </a:r>
            <a:r>
              <a:rPr lang="en-IN" sz="1800" spc="-20" dirty="0">
                <a:cs typeface="Calibri"/>
              </a:rPr>
              <a:t>stakeholders </a:t>
            </a:r>
            <a:r>
              <a:rPr lang="en-IN" sz="1800" dirty="0">
                <a:cs typeface="Calibri"/>
              </a:rPr>
              <a:t>who </a:t>
            </a:r>
            <a:r>
              <a:rPr lang="en-IN" sz="1800" spc="-7" dirty="0">
                <a:cs typeface="Calibri"/>
              </a:rPr>
              <a:t>would </a:t>
            </a:r>
            <a:r>
              <a:rPr lang="en-IN" sz="1800" dirty="0">
                <a:cs typeface="Calibri"/>
              </a:rPr>
              <a:t>be </a:t>
            </a:r>
            <a:r>
              <a:rPr lang="en-IN" sz="1800" spc="-20" dirty="0">
                <a:cs typeface="Calibri"/>
              </a:rPr>
              <a:t>affected </a:t>
            </a:r>
            <a:r>
              <a:rPr lang="en-IN" sz="1800" dirty="0">
                <a:cs typeface="Calibri"/>
              </a:rPr>
              <a:t>while </a:t>
            </a:r>
            <a:r>
              <a:rPr lang="en-IN" sz="1800" spc="7" dirty="0">
                <a:cs typeface="Calibri"/>
              </a:rPr>
              <a:t> </a:t>
            </a:r>
            <a:r>
              <a:rPr lang="en-IN" sz="1800" spc="-7" dirty="0">
                <a:cs typeface="Calibri"/>
              </a:rPr>
              <a:t>solving problems</a:t>
            </a:r>
            <a:r>
              <a:rPr lang="en-IN" sz="1800" dirty="0">
                <a:cs typeface="Calibri"/>
              </a:rPr>
              <a:t> &amp;</a:t>
            </a:r>
            <a:r>
              <a:rPr lang="en-IN" sz="1800" spc="13" dirty="0">
                <a:cs typeface="Calibri"/>
              </a:rPr>
              <a:t> </a:t>
            </a:r>
            <a:r>
              <a:rPr lang="en-IN" sz="1800" spc="-13" dirty="0">
                <a:cs typeface="Calibri"/>
              </a:rPr>
              <a:t>understand</a:t>
            </a:r>
            <a:r>
              <a:rPr lang="en-IN" sz="1800" spc="13" dirty="0">
                <a:cs typeface="Calibri"/>
              </a:rPr>
              <a:t> </a:t>
            </a:r>
            <a:r>
              <a:rPr lang="en-IN" sz="1800" dirty="0">
                <a:cs typeface="Calibri"/>
              </a:rPr>
              <a:t>their </a:t>
            </a:r>
            <a:r>
              <a:rPr lang="en-IN" sz="1800" spc="-13" dirty="0">
                <a:cs typeface="Calibri"/>
              </a:rPr>
              <a:t>perspective</a:t>
            </a:r>
            <a:endParaRPr lang="en-IN" sz="1800" dirty="0">
              <a:cs typeface="Calibri"/>
            </a:endParaRPr>
          </a:p>
          <a:p>
            <a:pPr>
              <a:spcBef>
                <a:spcPts val="27"/>
              </a:spcBef>
              <a:buFont typeface="Arial"/>
              <a:buChar char="•"/>
            </a:pPr>
            <a:endParaRPr lang="en-IN" sz="1800" dirty="0">
              <a:cs typeface="Calibri"/>
            </a:endParaRPr>
          </a:p>
          <a:p>
            <a:pPr marL="301406" marR="8466" indent="-285320" algn="just">
              <a:buFont typeface="Arial"/>
              <a:buChar char="•"/>
              <a:tabLst>
                <a:tab pos="302252" algn="l"/>
              </a:tabLst>
            </a:pPr>
            <a:r>
              <a:rPr lang="en-IN" sz="1800" spc="-7" dirty="0">
                <a:cs typeface="Calibri"/>
              </a:rPr>
              <a:t>Helps</a:t>
            </a:r>
            <a:r>
              <a:rPr lang="en-IN" sz="1800" dirty="0">
                <a:cs typeface="Calibri"/>
              </a:rPr>
              <a:t> </a:t>
            </a:r>
            <a:r>
              <a:rPr lang="en-IN" sz="1800" spc="-13" dirty="0">
                <a:cs typeface="Calibri"/>
              </a:rPr>
              <a:t>to</a:t>
            </a:r>
            <a:r>
              <a:rPr lang="en-IN" sz="1800" spc="-7" dirty="0">
                <a:cs typeface="Calibri"/>
              </a:rPr>
              <a:t> </a:t>
            </a:r>
            <a:r>
              <a:rPr lang="en-IN" sz="1800" spc="-13" dirty="0">
                <a:cs typeface="Calibri"/>
              </a:rPr>
              <a:t>avoid</a:t>
            </a:r>
            <a:r>
              <a:rPr lang="en-IN" sz="1800" spc="-7" dirty="0">
                <a:cs typeface="Calibri"/>
              </a:rPr>
              <a:t> </a:t>
            </a:r>
            <a:r>
              <a:rPr lang="en-IN" sz="1800" dirty="0">
                <a:cs typeface="Calibri"/>
              </a:rPr>
              <a:t>the</a:t>
            </a:r>
            <a:r>
              <a:rPr lang="en-IN" sz="1800" spc="7" dirty="0">
                <a:cs typeface="Calibri"/>
              </a:rPr>
              <a:t> </a:t>
            </a:r>
            <a:r>
              <a:rPr lang="en-IN" sz="1800" spc="-7" dirty="0">
                <a:cs typeface="Calibri"/>
              </a:rPr>
              <a:t>personal</a:t>
            </a:r>
            <a:r>
              <a:rPr lang="en-IN" sz="1800" dirty="0">
                <a:cs typeface="Calibri"/>
              </a:rPr>
              <a:t> </a:t>
            </a:r>
            <a:r>
              <a:rPr lang="en-IN" sz="1800" spc="-7" dirty="0">
                <a:cs typeface="Calibri"/>
              </a:rPr>
              <a:t>bias/beliefs</a:t>
            </a:r>
            <a:r>
              <a:rPr lang="en-IN" sz="1800" dirty="0">
                <a:cs typeface="Calibri"/>
              </a:rPr>
              <a:t> of</a:t>
            </a:r>
            <a:r>
              <a:rPr lang="en-IN" sz="1800" spc="7" dirty="0">
                <a:cs typeface="Calibri"/>
              </a:rPr>
              <a:t> </a:t>
            </a:r>
            <a:r>
              <a:rPr lang="en-IN" sz="1800" spc="-13" dirty="0">
                <a:cs typeface="Calibri"/>
              </a:rPr>
              <a:t>problem </a:t>
            </a:r>
            <a:r>
              <a:rPr lang="en-IN" sz="1800" spc="-7" dirty="0">
                <a:cs typeface="Calibri"/>
              </a:rPr>
              <a:t> </a:t>
            </a:r>
            <a:r>
              <a:rPr lang="en-IN" sz="1800" spc="-13" dirty="0">
                <a:cs typeface="Calibri"/>
              </a:rPr>
              <a:t>solvers</a:t>
            </a:r>
            <a:r>
              <a:rPr lang="en-IN" sz="1800" spc="-7" dirty="0">
                <a:cs typeface="Calibri"/>
              </a:rPr>
              <a:t> </a:t>
            </a:r>
            <a:r>
              <a:rPr lang="en-IN" sz="1800" dirty="0">
                <a:cs typeface="Calibri"/>
              </a:rPr>
              <a:t>as</a:t>
            </a:r>
            <a:r>
              <a:rPr lang="en-IN" sz="1800" spc="7" dirty="0">
                <a:cs typeface="Calibri"/>
              </a:rPr>
              <a:t> </a:t>
            </a:r>
            <a:r>
              <a:rPr lang="en-IN" sz="1800" spc="-7" dirty="0">
                <a:cs typeface="Calibri"/>
              </a:rPr>
              <a:t>they</a:t>
            </a:r>
            <a:r>
              <a:rPr lang="en-IN" sz="1800" dirty="0">
                <a:cs typeface="Calibri"/>
              </a:rPr>
              <a:t> </a:t>
            </a:r>
            <a:r>
              <a:rPr lang="en-IN" sz="1800" spc="-13" dirty="0">
                <a:cs typeface="Calibri"/>
              </a:rPr>
              <a:t>critically</a:t>
            </a:r>
            <a:r>
              <a:rPr lang="en-IN" sz="1800" spc="-7" dirty="0">
                <a:cs typeface="Calibri"/>
              </a:rPr>
              <a:t> discuss</a:t>
            </a:r>
            <a:r>
              <a:rPr lang="en-IN" sz="1800" dirty="0">
                <a:cs typeface="Calibri"/>
              </a:rPr>
              <a:t> each</a:t>
            </a:r>
            <a:r>
              <a:rPr lang="en-IN" sz="1800" spc="7" dirty="0">
                <a:cs typeface="Calibri"/>
              </a:rPr>
              <a:t> </a:t>
            </a:r>
            <a:r>
              <a:rPr lang="en-IN" sz="1800" dirty="0">
                <a:cs typeface="Calibri"/>
              </a:rPr>
              <a:t>element</a:t>
            </a:r>
            <a:r>
              <a:rPr lang="en-IN" sz="1800" spc="545" dirty="0">
                <a:cs typeface="Calibri"/>
              </a:rPr>
              <a:t> </a:t>
            </a:r>
            <a:r>
              <a:rPr lang="en-IN" sz="1800" dirty="0">
                <a:cs typeface="Calibri"/>
              </a:rPr>
              <a:t>of </a:t>
            </a:r>
            <a:r>
              <a:rPr lang="en-IN" sz="1800" spc="7" dirty="0">
                <a:cs typeface="Calibri"/>
              </a:rPr>
              <a:t> </a:t>
            </a:r>
            <a:r>
              <a:rPr lang="en-IN" sz="1800" spc="-47" dirty="0">
                <a:cs typeface="Calibri"/>
              </a:rPr>
              <a:t>CATWOE</a:t>
            </a:r>
            <a:endParaRPr lang="en-IN" sz="1800" dirty="0">
              <a:cs typeface="Calibri"/>
            </a:endParaRPr>
          </a:p>
          <a:p>
            <a:pPr>
              <a:spcBef>
                <a:spcPts val="33"/>
              </a:spcBef>
              <a:buFont typeface="Arial"/>
              <a:buChar char="•"/>
            </a:pPr>
            <a:endParaRPr lang="en-IN" sz="1800" dirty="0">
              <a:cs typeface="Calibri"/>
            </a:endParaRPr>
          </a:p>
          <a:p>
            <a:pPr marL="301406" marR="9313" indent="-285320" algn="just">
              <a:spcBef>
                <a:spcPts val="7"/>
              </a:spcBef>
              <a:buFont typeface="Arial"/>
              <a:buChar char="•"/>
              <a:tabLst>
                <a:tab pos="302252" algn="l"/>
              </a:tabLst>
            </a:pPr>
            <a:r>
              <a:rPr lang="en-IN" sz="1800" spc="-7" dirty="0">
                <a:cs typeface="Calibri"/>
              </a:rPr>
              <a:t>Unearths </a:t>
            </a:r>
            <a:r>
              <a:rPr lang="en-IN" sz="1800" dirty="0">
                <a:cs typeface="Calibri"/>
              </a:rPr>
              <a:t>the </a:t>
            </a:r>
            <a:r>
              <a:rPr lang="en-IN" sz="1800" spc="-7" dirty="0">
                <a:cs typeface="Calibri"/>
              </a:rPr>
              <a:t>bigger </a:t>
            </a:r>
            <a:r>
              <a:rPr lang="en-IN" sz="1800" spc="-13" dirty="0">
                <a:cs typeface="Calibri"/>
              </a:rPr>
              <a:t>picture </a:t>
            </a:r>
            <a:r>
              <a:rPr lang="en-IN" sz="1800" spc="-7" dirty="0">
                <a:cs typeface="Calibri"/>
              </a:rPr>
              <a:t>with </a:t>
            </a:r>
            <a:r>
              <a:rPr lang="en-IN" sz="1800" spc="-20" dirty="0">
                <a:cs typeface="Calibri"/>
              </a:rPr>
              <a:t>regards </a:t>
            </a:r>
            <a:r>
              <a:rPr lang="en-IN" sz="1800" spc="-13" dirty="0">
                <a:cs typeface="Calibri"/>
              </a:rPr>
              <a:t>to constraints, </a:t>
            </a:r>
            <a:r>
              <a:rPr lang="en-IN" sz="1800" spc="-7" dirty="0">
                <a:cs typeface="Calibri"/>
              </a:rPr>
              <a:t> challenges, possible </a:t>
            </a:r>
            <a:r>
              <a:rPr lang="en-IN" sz="1800" spc="-13" dirty="0">
                <a:cs typeface="Calibri"/>
              </a:rPr>
              <a:t>outcomes </a:t>
            </a:r>
            <a:r>
              <a:rPr lang="en-IN" sz="1800" dirty="0">
                <a:cs typeface="Calibri"/>
              </a:rPr>
              <a:t>and their </a:t>
            </a:r>
            <a:r>
              <a:rPr lang="en-IN" sz="1800" spc="-20" dirty="0">
                <a:cs typeface="Calibri"/>
              </a:rPr>
              <a:t>effects </a:t>
            </a:r>
            <a:r>
              <a:rPr lang="en-IN" sz="1800" dirty="0">
                <a:cs typeface="Calibri"/>
              </a:rPr>
              <a:t>on the </a:t>
            </a:r>
            <a:r>
              <a:rPr lang="en-IN" sz="1800" spc="7" dirty="0">
                <a:cs typeface="Calibri"/>
              </a:rPr>
              <a:t> </a:t>
            </a:r>
            <a:r>
              <a:rPr lang="en-IN" sz="1800" spc="-20" dirty="0">
                <a:cs typeface="Calibri"/>
              </a:rPr>
              <a:t>stakeholder(s)</a:t>
            </a:r>
            <a:endParaRPr lang="en-IN" sz="1800" dirty="0">
              <a:cs typeface="Calibri"/>
            </a:endParaRPr>
          </a:p>
          <a:p>
            <a:pPr>
              <a:spcBef>
                <a:spcPts val="33"/>
              </a:spcBef>
              <a:buFont typeface="Arial"/>
              <a:buChar char="•"/>
            </a:pPr>
            <a:endParaRPr lang="en-IN" sz="1800" dirty="0">
              <a:cs typeface="Calibri"/>
            </a:endParaRPr>
          </a:p>
          <a:p>
            <a:pPr marL="301406" marR="6773" indent="-285320" algn="just">
              <a:buFont typeface="Arial"/>
              <a:buChar char="•"/>
              <a:tabLst>
                <a:tab pos="302252" algn="l"/>
              </a:tabLst>
            </a:pPr>
            <a:r>
              <a:rPr lang="en-IN" sz="1800" spc="-13" dirty="0">
                <a:cs typeface="Calibri"/>
              </a:rPr>
              <a:t>Understand</a:t>
            </a:r>
            <a:r>
              <a:rPr lang="en-IN" sz="1800" spc="-7" dirty="0">
                <a:cs typeface="Calibri"/>
              </a:rPr>
              <a:t> </a:t>
            </a:r>
            <a:r>
              <a:rPr lang="en-IN" sz="1800" dirty="0">
                <a:cs typeface="Calibri"/>
              </a:rPr>
              <a:t>the</a:t>
            </a:r>
            <a:r>
              <a:rPr lang="en-IN" sz="1800" spc="7" dirty="0">
                <a:cs typeface="Calibri"/>
              </a:rPr>
              <a:t> </a:t>
            </a:r>
            <a:r>
              <a:rPr lang="en-IN" sz="1800" spc="-13" dirty="0">
                <a:cs typeface="Calibri"/>
              </a:rPr>
              <a:t>conflicts</a:t>
            </a:r>
            <a:r>
              <a:rPr lang="en-IN" sz="1800" spc="-7" dirty="0">
                <a:cs typeface="Calibri"/>
              </a:rPr>
              <a:t> </a:t>
            </a:r>
            <a:r>
              <a:rPr lang="en-IN" sz="1800" dirty="0">
                <a:cs typeface="Calibri"/>
              </a:rPr>
              <a:t>between</a:t>
            </a:r>
            <a:r>
              <a:rPr lang="en-IN" sz="1800" spc="7" dirty="0">
                <a:cs typeface="Calibri"/>
              </a:rPr>
              <a:t> </a:t>
            </a:r>
            <a:r>
              <a:rPr lang="en-IN" sz="1800" spc="-20" dirty="0">
                <a:cs typeface="Calibri"/>
              </a:rPr>
              <a:t>stakeholders,</a:t>
            </a:r>
            <a:r>
              <a:rPr lang="en-IN" sz="1800" spc="-13" dirty="0">
                <a:cs typeface="Calibri"/>
              </a:rPr>
              <a:t> </a:t>
            </a:r>
            <a:r>
              <a:rPr lang="en-IN" sz="1800" dirty="0">
                <a:cs typeface="Calibri"/>
              </a:rPr>
              <a:t>their </a:t>
            </a:r>
            <a:r>
              <a:rPr lang="en-IN" sz="1800" spc="7" dirty="0">
                <a:cs typeface="Calibri"/>
              </a:rPr>
              <a:t> </a:t>
            </a:r>
            <a:r>
              <a:rPr lang="en-IN" sz="1800" spc="-13" dirty="0">
                <a:cs typeface="Calibri"/>
              </a:rPr>
              <a:t>roles, conflicts </a:t>
            </a:r>
            <a:r>
              <a:rPr lang="en-IN" sz="1800" dirty="0">
                <a:cs typeface="Calibri"/>
              </a:rPr>
              <a:t>in </a:t>
            </a:r>
            <a:r>
              <a:rPr lang="en-IN" sz="1800" spc="-13" dirty="0">
                <a:cs typeface="Calibri"/>
              </a:rPr>
              <a:t>roles </a:t>
            </a:r>
            <a:r>
              <a:rPr lang="en-IN" sz="1800" dirty="0">
                <a:cs typeface="Calibri"/>
              </a:rPr>
              <a:t>&amp; </a:t>
            </a:r>
            <a:r>
              <a:rPr lang="en-IN" sz="1800" spc="-7" dirty="0">
                <a:cs typeface="Calibri"/>
              </a:rPr>
              <a:t>possible actions (they </a:t>
            </a:r>
            <a:r>
              <a:rPr lang="en-IN" sz="1800" dirty="0">
                <a:cs typeface="Calibri"/>
              </a:rPr>
              <a:t>might </a:t>
            </a:r>
            <a:r>
              <a:rPr lang="en-IN" sz="1800" spc="7" dirty="0">
                <a:cs typeface="Calibri"/>
              </a:rPr>
              <a:t> </a:t>
            </a:r>
            <a:r>
              <a:rPr lang="en-IN" sz="1800" spc="-27" dirty="0">
                <a:cs typeface="Calibri"/>
              </a:rPr>
              <a:t>take)</a:t>
            </a:r>
            <a:r>
              <a:rPr lang="en-IN" sz="1800" spc="7" dirty="0">
                <a:cs typeface="Calibri"/>
              </a:rPr>
              <a:t> </a:t>
            </a:r>
            <a:r>
              <a:rPr lang="en-IN" sz="1800" spc="-7" dirty="0">
                <a:cs typeface="Calibri"/>
              </a:rPr>
              <a:t>during</a:t>
            </a:r>
            <a:r>
              <a:rPr lang="en-IN" sz="1800" spc="20" dirty="0">
                <a:cs typeface="Calibri"/>
              </a:rPr>
              <a:t> </a:t>
            </a:r>
            <a:r>
              <a:rPr lang="en-IN" sz="1800" dirty="0">
                <a:cs typeface="Calibri"/>
              </a:rPr>
              <a:t>the</a:t>
            </a:r>
            <a:r>
              <a:rPr lang="en-IN" sz="1800" spc="20" dirty="0">
                <a:cs typeface="Calibri"/>
              </a:rPr>
              <a:t> </a:t>
            </a:r>
            <a:r>
              <a:rPr lang="en-IN" sz="1800" spc="-13" dirty="0">
                <a:cs typeface="Calibri"/>
              </a:rPr>
              <a:t>process </a:t>
            </a:r>
            <a:r>
              <a:rPr lang="en-IN" sz="1800" dirty="0">
                <a:cs typeface="Calibri"/>
              </a:rPr>
              <a:t>of</a:t>
            </a:r>
            <a:r>
              <a:rPr lang="en-IN" sz="1800" spc="13" dirty="0">
                <a:cs typeface="Calibri"/>
              </a:rPr>
              <a:t> </a:t>
            </a:r>
            <a:r>
              <a:rPr lang="en-IN" sz="1800" spc="-13" dirty="0">
                <a:cs typeface="Calibri"/>
              </a:rPr>
              <a:t>problem</a:t>
            </a:r>
            <a:r>
              <a:rPr lang="en-IN" sz="1800" spc="13" dirty="0">
                <a:cs typeface="Calibri"/>
              </a:rPr>
              <a:t> </a:t>
            </a:r>
            <a:r>
              <a:rPr lang="en-IN" sz="1800" spc="-7" dirty="0">
                <a:cs typeface="Calibri"/>
              </a:rPr>
              <a:t>solving</a:t>
            </a:r>
            <a:endParaRPr lang="en-IN" sz="1800" dirty="0">
              <a:cs typeface="Calibri"/>
            </a:endParaRPr>
          </a:p>
          <a:p>
            <a:pPr marL="0" indent="0">
              <a:buNone/>
            </a:pPr>
            <a:endParaRPr lang="en-US" sz="1800" dirty="0"/>
          </a:p>
        </p:txBody>
      </p:sp>
      <p:sp>
        <p:nvSpPr>
          <p:cNvPr id="4" name="Date Placeholder 3"/>
          <p:cNvSpPr>
            <a:spLocks noGrp="1"/>
          </p:cNvSpPr>
          <p:nvPr>
            <p:ph type="dt" sz="half" idx="10"/>
          </p:nvPr>
        </p:nvSpPr>
        <p:spPr/>
        <p:txBody>
          <a:bodyPr/>
          <a:lstStyle/>
          <a:p>
            <a:fld id="{5251AF13-6923-4532-A282-C67E2A621828}" type="datetime1">
              <a:rPr lang="en-US" smtClean="0"/>
              <a:t>7/31/2024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Dr. Rashmi Mishra                           Unit-I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34</a:t>
            </a:fld>
            <a:endParaRPr lang="en-US"/>
          </a:p>
        </p:txBody>
      </p:sp>
      <p:sp>
        <p:nvSpPr>
          <p:cNvPr id="7" name="Title 1"/>
          <p:cNvSpPr txBox="1">
            <a:spLocks/>
          </p:cNvSpPr>
          <p:nvPr/>
        </p:nvSpPr>
        <p:spPr>
          <a:xfrm>
            <a:off x="1371600" y="0"/>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lvl="0" algn="ctr">
              <a:spcBef>
                <a:spcPct val="0"/>
              </a:spcBef>
              <a:defRPr/>
            </a:pPr>
            <a:r>
              <a:rPr kumimoji="0" lang="en-US" sz="2400" i="0" u="none" strike="noStrike" kern="1200" cap="none" spc="0" normalizeH="0" baseline="0" noProof="0" dirty="0">
                <a:ln>
                  <a:noFill/>
                </a:ln>
                <a:solidFill>
                  <a:schemeClr val="dk1"/>
                </a:solidFill>
                <a:effectLst/>
                <a:uLnTx/>
                <a:uFillTx/>
                <a:latin typeface="+mn-lt"/>
                <a:ea typeface="+mn-ea"/>
                <a:cs typeface="+mn-cs"/>
              </a:rPr>
              <a:t>Recap: </a:t>
            </a:r>
            <a:r>
              <a:rPr lang="en-IN" sz="2400" spc="-47" dirty="0">
                <a:cs typeface="Calibri"/>
              </a:rPr>
              <a:t>CATWOE </a:t>
            </a:r>
            <a:r>
              <a:rPr lang="en-IN" sz="2400" spc="-7" dirty="0">
                <a:cs typeface="Calibri"/>
              </a:rPr>
              <a:t>Analysis (CO1)</a:t>
            </a:r>
            <a:endParaRPr kumimoji="0" lang="en-US" sz="240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307933363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rmAutofit fontScale="92500"/>
          </a:bodyPr>
          <a:lstStyle/>
          <a:p>
            <a:pPr marL="359824" marR="401310" indent="-343738">
              <a:spcBef>
                <a:spcPts val="133"/>
              </a:spcBef>
              <a:buFont typeface="Arial"/>
              <a:buChar char="•"/>
              <a:tabLst>
                <a:tab pos="359824" algn="l"/>
                <a:tab pos="360671" algn="l"/>
              </a:tabLst>
            </a:pPr>
            <a:r>
              <a:rPr lang="en-IN" spc="-107" dirty="0">
                <a:cs typeface="Calibri"/>
              </a:rPr>
              <a:t>To</a:t>
            </a:r>
            <a:r>
              <a:rPr lang="en-IN" spc="-20" dirty="0">
                <a:cs typeface="Calibri"/>
              </a:rPr>
              <a:t> </a:t>
            </a:r>
            <a:r>
              <a:rPr lang="en-IN" spc="-13" dirty="0">
                <a:cs typeface="Calibri"/>
              </a:rPr>
              <a:t>solve</a:t>
            </a:r>
            <a:r>
              <a:rPr lang="en-IN" dirty="0">
                <a:cs typeface="Calibri"/>
              </a:rPr>
              <a:t> </a:t>
            </a:r>
            <a:r>
              <a:rPr lang="en-IN" spc="-20" dirty="0">
                <a:cs typeface="Calibri"/>
              </a:rPr>
              <a:t>any</a:t>
            </a:r>
            <a:r>
              <a:rPr lang="en-IN" spc="-7" dirty="0">
                <a:cs typeface="Calibri"/>
              </a:rPr>
              <a:t> </a:t>
            </a:r>
            <a:r>
              <a:rPr lang="en-IN" spc="-13" dirty="0">
                <a:cs typeface="Calibri"/>
              </a:rPr>
              <a:t>complex problem</a:t>
            </a:r>
            <a:r>
              <a:rPr lang="en-IN" spc="7" dirty="0">
                <a:cs typeface="Calibri"/>
              </a:rPr>
              <a:t> </a:t>
            </a:r>
            <a:r>
              <a:rPr lang="en-IN" spc="-7" dirty="0">
                <a:cs typeface="Calibri"/>
              </a:rPr>
              <a:t>where</a:t>
            </a:r>
            <a:r>
              <a:rPr lang="en-IN" spc="40" dirty="0">
                <a:cs typeface="Calibri"/>
              </a:rPr>
              <a:t> </a:t>
            </a:r>
            <a:r>
              <a:rPr lang="en-IN" spc="-7" dirty="0">
                <a:cs typeface="Calibri"/>
              </a:rPr>
              <a:t>multiple </a:t>
            </a:r>
            <a:r>
              <a:rPr lang="en-IN" spc="-527" dirty="0">
                <a:cs typeface="Calibri"/>
              </a:rPr>
              <a:t> </a:t>
            </a:r>
            <a:r>
              <a:rPr lang="en-IN" spc="-20" dirty="0">
                <a:cs typeface="Calibri"/>
              </a:rPr>
              <a:t>stakeholders</a:t>
            </a:r>
            <a:r>
              <a:rPr lang="en-IN" spc="13" dirty="0">
                <a:cs typeface="Calibri"/>
              </a:rPr>
              <a:t> </a:t>
            </a:r>
            <a:r>
              <a:rPr lang="en-IN" spc="-13" dirty="0">
                <a:cs typeface="Calibri"/>
              </a:rPr>
              <a:t>are</a:t>
            </a:r>
            <a:r>
              <a:rPr lang="en-IN" dirty="0">
                <a:cs typeface="Calibri"/>
              </a:rPr>
              <a:t> </a:t>
            </a:r>
            <a:r>
              <a:rPr lang="en-IN" spc="-13" dirty="0">
                <a:cs typeface="Calibri"/>
              </a:rPr>
              <a:t>involved.</a:t>
            </a:r>
            <a:endParaRPr lang="en-IN" dirty="0">
              <a:cs typeface="Calibri"/>
            </a:endParaRPr>
          </a:p>
          <a:p>
            <a:pPr marL="359824" indent="-343738">
              <a:buFont typeface="Arial"/>
              <a:buChar char="•"/>
              <a:tabLst>
                <a:tab pos="359824" algn="l"/>
                <a:tab pos="360671" algn="l"/>
              </a:tabLst>
            </a:pPr>
            <a:r>
              <a:rPr lang="en-IN" spc="-107" dirty="0">
                <a:cs typeface="Calibri"/>
              </a:rPr>
              <a:t>To</a:t>
            </a:r>
            <a:r>
              <a:rPr lang="en-IN" spc="-13" dirty="0">
                <a:cs typeface="Calibri"/>
              </a:rPr>
              <a:t> </a:t>
            </a:r>
            <a:r>
              <a:rPr lang="en-IN" spc="-7" dirty="0">
                <a:cs typeface="Calibri"/>
              </a:rPr>
              <a:t>change</a:t>
            </a:r>
            <a:r>
              <a:rPr lang="en-IN" spc="20" dirty="0">
                <a:cs typeface="Calibri"/>
              </a:rPr>
              <a:t> </a:t>
            </a:r>
            <a:r>
              <a:rPr lang="en-IN" dirty="0">
                <a:cs typeface="Calibri"/>
              </a:rPr>
              <a:t>an</a:t>
            </a:r>
            <a:r>
              <a:rPr lang="en-IN" spc="-7" dirty="0">
                <a:cs typeface="Calibri"/>
              </a:rPr>
              <a:t> </a:t>
            </a:r>
            <a:r>
              <a:rPr lang="en-IN" spc="-13" dirty="0">
                <a:cs typeface="Calibri"/>
              </a:rPr>
              <a:t>existing</a:t>
            </a:r>
            <a:r>
              <a:rPr lang="en-IN" dirty="0">
                <a:cs typeface="Calibri"/>
              </a:rPr>
              <a:t> </a:t>
            </a:r>
            <a:r>
              <a:rPr lang="en-IN" spc="-27" dirty="0">
                <a:cs typeface="Calibri"/>
              </a:rPr>
              <a:t>system</a:t>
            </a:r>
            <a:r>
              <a:rPr lang="en-IN" spc="13" dirty="0">
                <a:cs typeface="Calibri"/>
              </a:rPr>
              <a:t> </a:t>
            </a:r>
            <a:r>
              <a:rPr lang="en-IN" spc="-7" dirty="0">
                <a:cs typeface="Calibri"/>
              </a:rPr>
              <a:t>impacting</a:t>
            </a:r>
            <a:r>
              <a:rPr lang="en-IN" spc="13" dirty="0">
                <a:cs typeface="Calibri"/>
              </a:rPr>
              <a:t> </a:t>
            </a:r>
            <a:r>
              <a:rPr lang="en-IN" dirty="0">
                <a:cs typeface="Calibri"/>
              </a:rPr>
              <a:t>a</a:t>
            </a:r>
            <a:r>
              <a:rPr lang="en-IN" spc="7" dirty="0">
                <a:cs typeface="Calibri"/>
              </a:rPr>
              <a:t> </a:t>
            </a:r>
            <a:r>
              <a:rPr lang="en-IN" spc="-13" dirty="0">
                <a:cs typeface="Calibri"/>
              </a:rPr>
              <a:t>variety </a:t>
            </a:r>
            <a:r>
              <a:rPr lang="en-IN" spc="-7" dirty="0">
                <a:cs typeface="Calibri"/>
              </a:rPr>
              <a:t>of</a:t>
            </a:r>
            <a:r>
              <a:rPr lang="en-IN" spc="-47" dirty="0">
                <a:cs typeface="Calibri"/>
              </a:rPr>
              <a:t> </a:t>
            </a:r>
            <a:r>
              <a:rPr lang="en-IN" spc="-7" dirty="0">
                <a:cs typeface="Calibri"/>
              </a:rPr>
              <a:t>people.</a:t>
            </a:r>
            <a:endParaRPr lang="en-IN" dirty="0">
              <a:cs typeface="Calibri"/>
            </a:endParaRPr>
          </a:p>
          <a:p>
            <a:pPr marL="359824" marR="902524" indent="-343738">
              <a:buFont typeface="Arial"/>
              <a:buChar char="•"/>
              <a:tabLst>
                <a:tab pos="359824" algn="l"/>
                <a:tab pos="360671" algn="l"/>
              </a:tabLst>
            </a:pPr>
            <a:r>
              <a:rPr lang="en-IN" spc="-107" dirty="0">
                <a:cs typeface="Calibri"/>
              </a:rPr>
              <a:t>To</a:t>
            </a:r>
            <a:r>
              <a:rPr lang="en-IN" spc="-27" dirty="0">
                <a:cs typeface="Calibri"/>
              </a:rPr>
              <a:t> </a:t>
            </a:r>
            <a:r>
              <a:rPr lang="en-IN" dirty="0">
                <a:cs typeface="Calibri"/>
              </a:rPr>
              <a:t>enable </a:t>
            </a:r>
            <a:r>
              <a:rPr lang="en-IN" spc="-7" dirty="0">
                <a:cs typeface="Calibri"/>
              </a:rPr>
              <a:t>Change</a:t>
            </a:r>
            <a:r>
              <a:rPr lang="en-IN" spc="-20" dirty="0">
                <a:cs typeface="Calibri"/>
              </a:rPr>
              <a:t> </a:t>
            </a:r>
            <a:r>
              <a:rPr lang="en-IN" dirty="0">
                <a:cs typeface="Calibri"/>
              </a:rPr>
              <a:t>Management</a:t>
            </a:r>
            <a:r>
              <a:rPr lang="en-IN" spc="-33" dirty="0">
                <a:cs typeface="Calibri"/>
              </a:rPr>
              <a:t> </a:t>
            </a:r>
            <a:r>
              <a:rPr lang="en-IN" spc="-20" dirty="0">
                <a:cs typeface="Calibri"/>
              </a:rPr>
              <a:t>for better </a:t>
            </a:r>
            <a:r>
              <a:rPr lang="en-IN" spc="-520" dirty="0">
                <a:cs typeface="Calibri"/>
              </a:rPr>
              <a:t> </a:t>
            </a:r>
            <a:r>
              <a:rPr lang="en-IN" spc="-7" dirty="0">
                <a:cs typeface="Calibri"/>
              </a:rPr>
              <a:t>adoption</a:t>
            </a:r>
            <a:r>
              <a:rPr lang="en-IN" spc="20" dirty="0">
                <a:cs typeface="Calibri"/>
              </a:rPr>
              <a:t> </a:t>
            </a:r>
            <a:r>
              <a:rPr lang="en-IN" spc="-7" dirty="0">
                <a:cs typeface="Calibri"/>
              </a:rPr>
              <a:t>of</a:t>
            </a:r>
            <a:r>
              <a:rPr lang="en-IN" spc="-13" dirty="0">
                <a:cs typeface="Calibri"/>
              </a:rPr>
              <a:t> </a:t>
            </a:r>
            <a:r>
              <a:rPr lang="en-IN" spc="-7" dirty="0">
                <a:cs typeface="Calibri"/>
              </a:rPr>
              <a:t>change</a:t>
            </a:r>
            <a:r>
              <a:rPr lang="en-IN" spc="20" dirty="0">
                <a:cs typeface="Calibri"/>
              </a:rPr>
              <a:t> </a:t>
            </a:r>
            <a:r>
              <a:rPr lang="en-IN" spc="-7" dirty="0">
                <a:cs typeface="Calibri"/>
              </a:rPr>
              <a:t>by </a:t>
            </a:r>
            <a:r>
              <a:rPr lang="en-IN" spc="-20" dirty="0">
                <a:cs typeface="Calibri"/>
              </a:rPr>
              <a:t>stakeholders.</a:t>
            </a:r>
            <a:endParaRPr lang="en-IN" dirty="0">
              <a:cs typeface="Calibri"/>
            </a:endParaRPr>
          </a:p>
          <a:p>
            <a:pPr marL="359824" indent="-343738">
              <a:spcBef>
                <a:spcPts val="7"/>
              </a:spcBef>
              <a:buFont typeface="Arial"/>
              <a:buChar char="•"/>
              <a:tabLst>
                <a:tab pos="359824" algn="l"/>
                <a:tab pos="360671" algn="l"/>
              </a:tabLst>
            </a:pPr>
            <a:r>
              <a:rPr lang="en-IN" dirty="0">
                <a:cs typeface="Calibri"/>
              </a:rPr>
              <a:t>Used</a:t>
            </a:r>
            <a:r>
              <a:rPr lang="en-IN" spc="-7" dirty="0">
                <a:cs typeface="Calibri"/>
              </a:rPr>
              <a:t> in</a:t>
            </a:r>
            <a:r>
              <a:rPr lang="en-IN" dirty="0">
                <a:cs typeface="Calibri"/>
              </a:rPr>
              <a:t> </a:t>
            </a:r>
            <a:r>
              <a:rPr lang="en-IN" spc="-7" dirty="0">
                <a:cs typeface="Calibri"/>
              </a:rPr>
              <a:t>typical </a:t>
            </a:r>
            <a:r>
              <a:rPr lang="en-IN" spc="-13" dirty="0">
                <a:cs typeface="Calibri"/>
              </a:rPr>
              <a:t>Project</a:t>
            </a:r>
            <a:r>
              <a:rPr lang="en-IN" spc="-20" dirty="0">
                <a:cs typeface="Calibri"/>
              </a:rPr>
              <a:t> </a:t>
            </a:r>
            <a:r>
              <a:rPr lang="en-IN" spc="-7" dirty="0">
                <a:cs typeface="Calibri"/>
              </a:rPr>
              <a:t>Management.</a:t>
            </a:r>
            <a:endParaRPr lang="en-IN" dirty="0">
              <a:cs typeface="Calibri"/>
            </a:endParaRPr>
          </a:p>
          <a:p>
            <a:pPr marL="359824" marR="6773" indent="-343738">
              <a:buFont typeface="Arial"/>
              <a:buChar char="•"/>
              <a:tabLst>
                <a:tab pos="359824" algn="l"/>
                <a:tab pos="360671" algn="l"/>
              </a:tabLst>
            </a:pPr>
            <a:r>
              <a:rPr lang="en-IN" spc="-107" dirty="0">
                <a:cs typeface="Calibri"/>
              </a:rPr>
              <a:t>To</a:t>
            </a:r>
            <a:r>
              <a:rPr lang="en-IN" spc="-13" dirty="0">
                <a:cs typeface="Calibri"/>
              </a:rPr>
              <a:t> </a:t>
            </a:r>
            <a:r>
              <a:rPr lang="en-IN" spc="-7" dirty="0">
                <a:cs typeface="Calibri"/>
              </a:rPr>
              <a:t>launch</a:t>
            </a:r>
            <a:r>
              <a:rPr lang="en-IN" spc="27" dirty="0">
                <a:cs typeface="Calibri"/>
              </a:rPr>
              <a:t> </a:t>
            </a:r>
            <a:r>
              <a:rPr lang="en-IN" dirty="0">
                <a:cs typeface="Calibri"/>
              </a:rPr>
              <a:t>a </a:t>
            </a:r>
            <a:r>
              <a:rPr lang="en-IN" spc="-13" dirty="0">
                <a:cs typeface="Calibri"/>
              </a:rPr>
              <a:t>concept</a:t>
            </a:r>
            <a:r>
              <a:rPr lang="en-IN" spc="27" dirty="0">
                <a:cs typeface="Calibri"/>
              </a:rPr>
              <a:t> </a:t>
            </a:r>
            <a:r>
              <a:rPr lang="en-IN" spc="-7" dirty="0">
                <a:cs typeface="Calibri"/>
              </a:rPr>
              <a:t>that</a:t>
            </a:r>
            <a:r>
              <a:rPr lang="en-IN" spc="-13" dirty="0">
                <a:cs typeface="Calibri"/>
              </a:rPr>
              <a:t> </a:t>
            </a:r>
            <a:r>
              <a:rPr lang="en-IN" spc="-7" dirty="0">
                <a:cs typeface="Calibri"/>
              </a:rPr>
              <a:t>will</a:t>
            </a:r>
            <a:r>
              <a:rPr lang="en-IN" spc="20" dirty="0">
                <a:cs typeface="Calibri"/>
              </a:rPr>
              <a:t> </a:t>
            </a:r>
            <a:r>
              <a:rPr lang="en-IN" spc="-13" dirty="0">
                <a:cs typeface="Calibri"/>
              </a:rPr>
              <a:t>radically</a:t>
            </a:r>
            <a:r>
              <a:rPr lang="en-IN" spc="13" dirty="0">
                <a:cs typeface="Calibri"/>
              </a:rPr>
              <a:t> </a:t>
            </a:r>
            <a:r>
              <a:rPr lang="en-IN" spc="-7" dirty="0">
                <a:cs typeface="Calibri"/>
              </a:rPr>
              <a:t>change</a:t>
            </a:r>
            <a:r>
              <a:rPr lang="en-IN" spc="27" dirty="0">
                <a:cs typeface="Calibri"/>
              </a:rPr>
              <a:t> </a:t>
            </a:r>
            <a:r>
              <a:rPr lang="en-IN" dirty="0">
                <a:cs typeface="Calibri"/>
              </a:rPr>
              <a:t>the </a:t>
            </a:r>
            <a:r>
              <a:rPr lang="en-IN" spc="-527" dirty="0">
                <a:cs typeface="Calibri"/>
              </a:rPr>
              <a:t> </a:t>
            </a:r>
            <a:r>
              <a:rPr lang="en-IN" spc="-13" dirty="0">
                <a:cs typeface="Calibri"/>
              </a:rPr>
              <a:t>existing</a:t>
            </a:r>
            <a:r>
              <a:rPr lang="en-IN" spc="7" dirty="0">
                <a:cs typeface="Calibri"/>
              </a:rPr>
              <a:t> </a:t>
            </a:r>
            <a:r>
              <a:rPr lang="en-IN" spc="-27" dirty="0">
                <a:cs typeface="Calibri"/>
              </a:rPr>
              <a:t>system.</a:t>
            </a:r>
            <a:endParaRPr lang="en-IN" dirty="0">
              <a:cs typeface="Calibri"/>
            </a:endParaRPr>
          </a:p>
          <a:p>
            <a:pPr marL="0" indent="0">
              <a:buNone/>
            </a:pPr>
            <a:endParaRPr lang="en-US" dirty="0"/>
          </a:p>
        </p:txBody>
      </p:sp>
      <p:sp>
        <p:nvSpPr>
          <p:cNvPr id="4" name="Date Placeholder 3"/>
          <p:cNvSpPr>
            <a:spLocks noGrp="1"/>
          </p:cNvSpPr>
          <p:nvPr>
            <p:ph type="dt" sz="half" idx="10"/>
          </p:nvPr>
        </p:nvSpPr>
        <p:spPr/>
        <p:txBody>
          <a:bodyPr/>
          <a:lstStyle/>
          <a:p>
            <a:fld id="{B62E8AAD-A700-4ACD-9699-85B18E6D3DCC}" type="datetime1">
              <a:rPr lang="en-US" smtClean="0"/>
              <a:t>7/31/2024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Dr. Rashmi Mishra                           Unit-I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35</a:t>
            </a:fld>
            <a:endParaRPr lang="en-US"/>
          </a:p>
        </p:txBody>
      </p:sp>
      <p:sp>
        <p:nvSpPr>
          <p:cNvPr id="7" name="Title 1"/>
          <p:cNvSpPr txBox="1">
            <a:spLocks/>
          </p:cNvSpPr>
          <p:nvPr/>
        </p:nvSpPr>
        <p:spPr>
          <a:xfrm>
            <a:off x="1371600" y="0"/>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algn="ctr">
              <a:spcBef>
                <a:spcPct val="0"/>
              </a:spcBef>
              <a:defRPr/>
            </a:pPr>
            <a:r>
              <a:rPr kumimoji="0" lang="en-US" sz="2400" i="0" u="none" strike="noStrike" kern="1200" cap="none" spc="0" normalizeH="0" baseline="0" noProof="0" dirty="0">
                <a:ln>
                  <a:noFill/>
                </a:ln>
                <a:solidFill>
                  <a:schemeClr val="dk1"/>
                </a:solidFill>
                <a:effectLst/>
                <a:uLnTx/>
                <a:uFillTx/>
                <a:latin typeface="+mn-lt"/>
                <a:ea typeface="+mn-ea"/>
                <a:cs typeface="+mn-cs"/>
              </a:rPr>
              <a:t>Recap: </a:t>
            </a:r>
            <a:r>
              <a:rPr lang="en-US" sz="2400" spc="-40" dirty="0">
                <a:solidFill>
                  <a:schemeClr val="tx1"/>
                </a:solidFill>
              </a:rPr>
              <a:t>CATWOE</a:t>
            </a:r>
            <a:r>
              <a:rPr lang="en-US" sz="2400" spc="-67" dirty="0">
                <a:solidFill>
                  <a:schemeClr val="tx1"/>
                </a:solidFill>
              </a:rPr>
              <a:t> </a:t>
            </a:r>
            <a:r>
              <a:rPr lang="en-US" sz="2400" spc="-7" dirty="0">
                <a:solidFill>
                  <a:schemeClr val="tx1"/>
                </a:solidFill>
              </a:rPr>
              <a:t>uses</a:t>
            </a:r>
            <a:r>
              <a:rPr lang="en-US" sz="2400" dirty="0"/>
              <a:t> (CO1)</a:t>
            </a:r>
            <a:endParaRPr lang="en-US" sz="2400" dirty="0">
              <a:solidFill>
                <a:schemeClr val="tx1"/>
              </a:solidFill>
            </a:endParaRP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217213644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rmAutofit/>
          </a:bodyPr>
          <a:lstStyle/>
          <a:p>
            <a:pPr marL="16933" algn="just">
              <a:spcBef>
                <a:spcPts val="1727"/>
              </a:spcBef>
            </a:pPr>
            <a:r>
              <a:rPr lang="en-IN" sz="1800" b="1" spc="-7" dirty="0">
                <a:cs typeface="Calibri"/>
              </a:rPr>
              <a:t>The</a:t>
            </a:r>
            <a:r>
              <a:rPr lang="en-IN" sz="1800" b="1" spc="-60" dirty="0">
                <a:cs typeface="Calibri"/>
              </a:rPr>
              <a:t> </a:t>
            </a:r>
            <a:r>
              <a:rPr lang="en-IN" sz="1800" b="1" spc="-33" dirty="0">
                <a:cs typeface="Calibri"/>
              </a:rPr>
              <a:t>‘CAT’</a:t>
            </a:r>
            <a:endParaRPr lang="en-IN" sz="1800" dirty="0">
              <a:cs typeface="Calibri"/>
            </a:endParaRPr>
          </a:p>
          <a:p>
            <a:pPr marL="0" indent="0" algn="just">
              <a:spcBef>
                <a:spcPts val="1507"/>
              </a:spcBef>
              <a:buNone/>
            </a:pPr>
            <a:r>
              <a:rPr lang="en-IN" sz="1800" b="1" spc="-13" dirty="0">
                <a:cs typeface="Calibri"/>
              </a:rPr>
              <a:t>Customers</a:t>
            </a:r>
            <a:endParaRPr lang="en-IN" sz="1800" dirty="0">
              <a:cs typeface="Calibri"/>
            </a:endParaRPr>
          </a:p>
          <a:p>
            <a:pPr marL="16933" marR="1761023" algn="just">
              <a:spcBef>
                <a:spcPts val="7"/>
              </a:spcBef>
            </a:pPr>
            <a:r>
              <a:rPr lang="en-IN" sz="1800" spc="-7" dirty="0">
                <a:cs typeface="Calibri"/>
              </a:rPr>
              <a:t>Those </a:t>
            </a:r>
            <a:r>
              <a:rPr lang="en-IN" sz="1800" dirty="0">
                <a:cs typeface="Calibri"/>
              </a:rPr>
              <a:t>who </a:t>
            </a:r>
            <a:r>
              <a:rPr lang="en-IN" sz="1800" spc="-13" dirty="0">
                <a:cs typeface="Calibri"/>
              </a:rPr>
              <a:t>face </a:t>
            </a:r>
            <a:r>
              <a:rPr lang="en-IN" sz="1800" dirty="0">
                <a:cs typeface="Calibri"/>
              </a:rPr>
              <a:t>the </a:t>
            </a:r>
            <a:r>
              <a:rPr lang="en-IN" sz="1800" spc="-7" dirty="0">
                <a:cs typeface="Calibri"/>
              </a:rPr>
              <a:t>current problem </a:t>
            </a:r>
            <a:r>
              <a:rPr lang="en-IN" sz="1800" spc="-20" dirty="0">
                <a:cs typeface="Calibri"/>
              </a:rPr>
              <a:t>for </a:t>
            </a:r>
            <a:r>
              <a:rPr lang="en-IN" sz="1800" dirty="0">
                <a:cs typeface="Calibri"/>
              </a:rPr>
              <a:t>whom </a:t>
            </a:r>
            <a:r>
              <a:rPr lang="en-IN" sz="1800" spc="-13" dirty="0">
                <a:cs typeface="Calibri"/>
              </a:rPr>
              <a:t>you </a:t>
            </a:r>
            <a:r>
              <a:rPr lang="en-IN" sz="1800" dirty="0">
                <a:cs typeface="Calibri"/>
              </a:rPr>
              <a:t>will be </a:t>
            </a:r>
            <a:r>
              <a:rPr lang="en-IN" sz="1800" spc="-7" dirty="0">
                <a:cs typeface="Calibri"/>
              </a:rPr>
              <a:t>working on </a:t>
            </a:r>
            <a:r>
              <a:rPr lang="en-IN" sz="1800" dirty="0">
                <a:cs typeface="Calibri"/>
              </a:rPr>
              <a:t>the solution.</a:t>
            </a:r>
            <a:r>
              <a:rPr lang="en-IN" sz="1800" spc="-493" dirty="0">
                <a:cs typeface="Calibri"/>
              </a:rPr>
              <a:t> </a:t>
            </a:r>
          </a:p>
          <a:p>
            <a:pPr marL="16933" marR="1761023" algn="just">
              <a:spcBef>
                <a:spcPts val="7"/>
              </a:spcBef>
            </a:pPr>
            <a:r>
              <a:rPr lang="en-IN" sz="1800" spc="-7" dirty="0">
                <a:cs typeface="Calibri"/>
              </a:rPr>
              <a:t>Those</a:t>
            </a:r>
            <a:r>
              <a:rPr lang="en-IN" sz="1800" spc="-33" dirty="0">
                <a:cs typeface="Calibri"/>
              </a:rPr>
              <a:t> </a:t>
            </a:r>
            <a:r>
              <a:rPr lang="en-IN" sz="1800" dirty="0">
                <a:cs typeface="Calibri"/>
              </a:rPr>
              <a:t>who</a:t>
            </a:r>
            <a:r>
              <a:rPr lang="en-IN" sz="1800" spc="-20" dirty="0">
                <a:cs typeface="Calibri"/>
              </a:rPr>
              <a:t> </a:t>
            </a:r>
            <a:r>
              <a:rPr lang="en-IN" sz="1800" dirty="0">
                <a:cs typeface="Calibri"/>
              </a:rPr>
              <a:t>will</a:t>
            </a:r>
            <a:r>
              <a:rPr lang="en-IN" sz="1800" spc="-27" dirty="0">
                <a:cs typeface="Calibri"/>
              </a:rPr>
              <a:t> </a:t>
            </a:r>
            <a:r>
              <a:rPr lang="en-IN" sz="1800" dirty="0">
                <a:cs typeface="Calibri"/>
              </a:rPr>
              <a:t>be</a:t>
            </a:r>
            <a:r>
              <a:rPr lang="en-IN" sz="1800" spc="-13" dirty="0">
                <a:cs typeface="Calibri"/>
              </a:rPr>
              <a:t> </a:t>
            </a:r>
            <a:r>
              <a:rPr lang="en-IN" sz="1800" dirty="0">
                <a:cs typeface="Calibri"/>
              </a:rPr>
              <a:t>using</a:t>
            </a:r>
            <a:r>
              <a:rPr lang="en-IN" sz="1800" spc="-47" dirty="0">
                <a:cs typeface="Calibri"/>
              </a:rPr>
              <a:t> </a:t>
            </a:r>
            <a:r>
              <a:rPr lang="en-IN" sz="1800" spc="-13" dirty="0">
                <a:cs typeface="Calibri"/>
              </a:rPr>
              <a:t>your </a:t>
            </a:r>
            <a:r>
              <a:rPr lang="en-IN" sz="1800" dirty="0">
                <a:cs typeface="Calibri"/>
              </a:rPr>
              <a:t>solution</a:t>
            </a:r>
          </a:p>
          <a:p>
            <a:pPr marL="16933" algn="just"/>
            <a:r>
              <a:rPr lang="en-IN" sz="1800" spc="-7" dirty="0">
                <a:cs typeface="Calibri"/>
              </a:rPr>
              <a:t>Those</a:t>
            </a:r>
            <a:r>
              <a:rPr lang="en-IN" sz="1800" spc="-33" dirty="0">
                <a:cs typeface="Calibri"/>
              </a:rPr>
              <a:t> </a:t>
            </a:r>
            <a:r>
              <a:rPr lang="en-IN" sz="1800" dirty="0">
                <a:cs typeface="Calibri"/>
              </a:rPr>
              <a:t>directly</a:t>
            </a:r>
            <a:r>
              <a:rPr lang="en-IN" sz="1800" spc="-33" dirty="0">
                <a:cs typeface="Calibri"/>
              </a:rPr>
              <a:t> </a:t>
            </a:r>
            <a:r>
              <a:rPr lang="en-IN" sz="1800" spc="-20" dirty="0">
                <a:cs typeface="Calibri"/>
              </a:rPr>
              <a:t>affected</a:t>
            </a:r>
            <a:r>
              <a:rPr lang="en-IN" sz="1800" spc="13" dirty="0">
                <a:cs typeface="Calibri"/>
              </a:rPr>
              <a:t> </a:t>
            </a:r>
            <a:r>
              <a:rPr lang="en-IN" sz="1800" spc="-7" dirty="0">
                <a:cs typeface="Calibri"/>
              </a:rPr>
              <a:t>by </a:t>
            </a:r>
            <a:r>
              <a:rPr lang="en-IN" sz="1800" spc="-13" dirty="0">
                <a:cs typeface="Calibri"/>
              </a:rPr>
              <a:t>your</a:t>
            </a:r>
            <a:r>
              <a:rPr lang="en-IN" sz="1800" spc="-20" dirty="0">
                <a:cs typeface="Calibri"/>
              </a:rPr>
              <a:t> </a:t>
            </a:r>
            <a:r>
              <a:rPr lang="en-IN" sz="1800" dirty="0">
                <a:cs typeface="Calibri"/>
              </a:rPr>
              <a:t>idea</a:t>
            </a:r>
          </a:p>
          <a:p>
            <a:pPr marL="0" indent="0" algn="just">
              <a:buNone/>
            </a:pPr>
            <a:r>
              <a:rPr lang="en-IN" sz="1800" b="1" spc="-13" dirty="0">
                <a:cs typeface="Calibri"/>
              </a:rPr>
              <a:t>Actors</a:t>
            </a:r>
            <a:endParaRPr lang="en-IN" sz="1800" dirty="0">
              <a:cs typeface="Calibri"/>
            </a:endParaRPr>
          </a:p>
          <a:p>
            <a:pPr marL="16933" algn="just"/>
            <a:r>
              <a:rPr lang="en-IN" sz="1800" spc="-7" dirty="0">
                <a:cs typeface="Calibri"/>
              </a:rPr>
              <a:t>Those</a:t>
            </a:r>
            <a:r>
              <a:rPr lang="en-IN" sz="1800" spc="-20" dirty="0">
                <a:cs typeface="Calibri"/>
              </a:rPr>
              <a:t> </a:t>
            </a:r>
            <a:r>
              <a:rPr lang="en-IN" sz="1800" dirty="0">
                <a:cs typeface="Calibri"/>
              </a:rPr>
              <a:t>who</a:t>
            </a:r>
            <a:r>
              <a:rPr lang="en-IN" sz="1800" spc="-13" dirty="0">
                <a:cs typeface="Calibri"/>
              </a:rPr>
              <a:t> </a:t>
            </a:r>
            <a:r>
              <a:rPr lang="en-IN" sz="1800" dirty="0">
                <a:cs typeface="Calibri"/>
              </a:rPr>
              <a:t>actually</a:t>
            </a:r>
            <a:r>
              <a:rPr lang="en-IN" sz="1800" spc="-7" dirty="0">
                <a:cs typeface="Calibri"/>
              </a:rPr>
              <a:t> </a:t>
            </a:r>
            <a:r>
              <a:rPr lang="en-IN" sz="1800" dirty="0">
                <a:cs typeface="Calibri"/>
              </a:rPr>
              <a:t>implement</a:t>
            </a:r>
            <a:r>
              <a:rPr lang="en-IN" sz="1800" spc="-20" dirty="0">
                <a:cs typeface="Calibri"/>
              </a:rPr>
              <a:t> </a:t>
            </a:r>
            <a:r>
              <a:rPr lang="en-IN" sz="1800" dirty="0">
                <a:cs typeface="Calibri"/>
              </a:rPr>
              <a:t>the</a:t>
            </a:r>
            <a:r>
              <a:rPr lang="en-IN" sz="1800" spc="-7" dirty="0">
                <a:cs typeface="Calibri"/>
              </a:rPr>
              <a:t> </a:t>
            </a:r>
            <a:r>
              <a:rPr lang="en-IN" sz="1800" spc="-13" dirty="0">
                <a:cs typeface="Calibri"/>
              </a:rPr>
              <a:t>solution/transformation</a:t>
            </a:r>
            <a:endParaRPr lang="en-IN" sz="1800" dirty="0">
              <a:cs typeface="Calibri"/>
            </a:endParaRPr>
          </a:p>
          <a:p>
            <a:pPr marL="0" indent="0" algn="just">
              <a:buNone/>
            </a:pPr>
            <a:r>
              <a:rPr lang="en-IN" sz="1800" b="1" spc="-20" dirty="0">
                <a:cs typeface="Calibri"/>
              </a:rPr>
              <a:t>Transformation</a:t>
            </a:r>
            <a:endParaRPr lang="en-IN" sz="1800" dirty="0">
              <a:cs typeface="Calibri"/>
            </a:endParaRPr>
          </a:p>
          <a:p>
            <a:pPr marL="16933" algn="just">
              <a:spcBef>
                <a:spcPts val="7"/>
              </a:spcBef>
            </a:pPr>
            <a:r>
              <a:rPr lang="en-IN" sz="1800" spc="-7" dirty="0">
                <a:cs typeface="Calibri"/>
              </a:rPr>
              <a:t>Does</a:t>
            </a:r>
            <a:r>
              <a:rPr lang="en-IN" sz="1800" spc="13" dirty="0">
                <a:cs typeface="Calibri"/>
              </a:rPr>
              <a:t> </a:t>
            </a:r>
            <a:r>
              <a:rPr lang="en-IN" sz="1800" spc="-7" dirty="0">
                <a:cs typeface="Calibri"/>
              </a:rPr>
              <a:t>not</a:t>
            </a:r>
            <a:r>
              <a:rPr lang="en-IN" sz="1800" dirty="0">
                <a:cs typeface="Calibri"/>
              </a:rPr>
              <a:t> </a:t>
            </a:r>
            <a:r>
              <a:rPr lang="en-IN" sz="1800" spc="-13" dirty="0">
                <a:cs typeface="Calibri"/>
              </a:rPr>
              <a:t>involve</a:t>
            </a:r>
            <a:r>
              <a:rPr lang="en-IN" sz="1800" dirty="0">
                <a:cs typeface="Calibri"/>
              </a:rPr>
              <a:t> </a:t>
            </a:r>
            <a:r>
              <a:rPr lang="en-IN" sz="1800" spc="-7" dirty="0">
                <a:cs typeface="Calibri"/>
              </a:rPr>
              <a:t>writing</a:t>
            </a:r>
            <a:r>
              <a:rPr lang="en-IN" sz="1800" spc="-47" dirty="0">
                <a:cs typeface="Calibri"/>
              </a:rPr>
              <a:t> </a:t>
            </a:r>
            <a:r>
              <a:rPr lang="en-IN" sz="1800" spc="-13" dirty="0">
                <a:cs typeface="Calibri"/>
              </a:rPr>
              <a:t>any</a:t>
            </a:r>
            <a:r>
              <a:rPr lang="en-IN" sz="1800" spc="7" dirty="0">
                <a:cs typeface="Calibri"/>
              </a:rPr>
              <a:t> </a:t>
            </a:r>
            <a:r>
              <a:rPr lang="en-IN" sz="1800" spc="-13" dirty="0">
                <a:cs typeface="Calibri"/>
              </a:rPr>
              <a:t>stakeholder;</a:t>
            </a:r>
            <a:r>
              <a:rPr lang="en-IN" sz="1800" spc="-47" dirty="0">
                <a:cs typeface="Calibri"/>
              </a:rPr>
              <a:t> </a:t>
            </a:r>
            <a:r>
              <a:rPr lang="en-IN" sz="1800" dirty="0">
                <a:cs typeface="Calibri"/>
              </a:rPr>
              <a:t>but</a:t>
            </a:r>
            <a:r>
              <a:rPr lang="en-IN" sz="1800" spc="-13" dirty="0">
                <a:cs typeface="Calibri"/>
              </a:rPr>
              <a:t> </a:t>
            </a:r>
            <a:r>
              <a:rPr lang="en-IN" sz="1800" dirty="0">
                <a:cs typeface="Calibri"/>
              </a:rPr>
              <a:t>write</a:t>
            </a:r>
            <a:r>
              <a:rPr lang="en-IN" sz="1800" spc="-20" dirty="0">
                <a:cs typeface="Calibri"/>
              </a:rPr>
              <a:t> </a:t>
            </a:r>
            <a:r>
              <a:rPr lang="en-IN" sz="1800" dirty="0">
                <a:cs typeface="Calibri"/>
              </a:rPr>
              <a:t>in</a:t>
            </a:r>
            <a:r>
              <a:rPr lang="en-IN" sz="1800" spc="-7" dirty="0">
                <a:cs typeface="Calibri"/>
              </a:rPr>
              <a:t> </a:t>
            </a:r>
            <a:r>
              <a:rPr lang="en-IN" sz="1800" dirty="0">
                <a:cs typeface="Calibri"/>
              </a:rPr>
              <a:t>clear-cut</a:t>
            </a:r>
            <a:r>
              <a:rPr lang="en-IN" sz="1800" spc="-13" dirty="0">
                <a:cs typeface="Calibri"/>
              </a:rPr>
              <a:t> </a:t>
            </a:r>
            <a:r>
              <a:rPr lang="en-IN" sz="1800" spc="-7" dirty="0">
                <a:cs typeface="Calibri"/>
              </a:rPr>
              <a:t>terms </a:t>
            </a:r>
            <a:r>
              <a:rPr lang="en-IN" sz="1800" dirty="0">
                <a:cs typeface="Calibri"/>
              </a:rPr>
              <a:t>about</a:t>
            </a:r>
            <a:r>
              <a:rPr lang="en-IN" sz="1800" spc="-13" dirty="0">
                <a:cs typeface="Calibri"/>
              </a:rPr>
              <a:t> </a:t>
            </a:r>
            <a:r>
              <a:rPr lang="en-IN" sz="1800" dirty="0">
                <a:cs typeface="Calibri"/>
              </a:rPr>
              <a:t>the </a:t>
            </a:r>
            <a:r>
              <a:rPr lang="en-IN" sz="1800" b="1" spc="-13" dirty="0">
                <a:solidFill>
                  <a:srgbClr val="FF0000"/>
                </a:solidFill>
                <a:cs typeface="Calibri"/>
              </a:rPr>
              <a:t>Why</a:t>
            </a:r>
            <a:r>
              <a:rPr lang="en-IN" sz="1800" spc="-13" dirty="0">
                <a:cs typeface="Calibri"/>
              </a:rPr>
              <a:t>,</a:t>
            </a:r>
            <a:r>
              <a:rPr lang="en-IN" sz="1800" spc="-7" dirty="0">
                <a:cs typeface="Calibri"/>
              </a:rPr>
              <a:t> </a:t>
            </a:r>
            <a:r>
              <a:rPr lang="en-IN" sz="1800" b="1" spc="-7" dirty="0">
                <a:solidFill>
                  <a:srgbClr val="FF0000"/>
                </a:solidFill>
                <a:cs typeface="Calibri"/>
              </a:rPr>
              <a:t>What</a:t>
            </a:r>
            <a:r>
              <a:rPr lang="en-IN" sz="1800" spc="-7" dirty="0">
                <a:cs typeface="Calibri"/>
              </a:rPr>
              <a:t>,</a:t>
            </a:r>
            <a:r>
              <a:rPr lang="en-IN" sz="1800" dirty="0">
                <a:cs typeface="Calibri"/>
              </a:rPr>
              <a:t> </a:t>
            </a:r>
            <a:r>
              <a:rPr lang="en-IN" sz="1800" b="1" dirty="0">
                <a:solidFill>
                  <a:srgbClr val="FF0000"/>
                </a:solidFill>
                <a:cs typeface="Calibri"/>
              </a:rPr>
              <a:t>How </a:t>
            </a:r>
            <a:r>
              <a:rPr lang="en-IN" sz="1800" spc="-7" dirty="0">
                <a:cs typeface="Calibri"/>
              </a:rPr>
              <a:t>of</a:t>
            </a:r>
            <a:r>
              <a:rPr lang="en-IN" sz="1800" spc="13" dirty="0">
                <a:cs typeface="Calibri"/>
              </a:rPr>
              <a:t> </a:t>
            </a:r>
            <a:r>
              <a:rPr lang="en-IN" sz="1800" dirty="0">
                <a:cs typeface="Calibri"/>
              </a:rPr>
              <a:t>the </a:t>
            </a:r>
            <a:r>
              <a:rPr lang="en-IN" sz="1800" spc="-7" dirty="0">
                <a:cs typeface="Calibri"/>
              </a:rPr>
              <a:t>problem</a:t>
            </a:r>
            <a:r>
              <a:rPr lang="en-IN" sz="1800" spc="-27" dirty="0">
                <a:cs typeface="Calibri"/>
              </a:rPr>
              <a:t> </a:t>
            </a:r>
            <a:r>
              <a:rPr lang="en-IN" sz="1800" dirty="0">
                <a:cs typeface="Calibri"/>
              </a:rPr>
              <a:t>and</a:t>
            </a:r>
            <a:r>
              <a:rPr lang="en-IN" sz="1800" spc="-13" dirty="0">
                <a:cs typeface="Calibri"/>
              </a:rPr>
              <a:t> </a:t>
            </a:r>
            <a:r>
              <a:rPr lang="en-IN" sz="1800" dirty="0">
                <a:cs typeface="Calibri"/>
              </a:rPr>
              <a:t>the</a:t>
            </a:r>
            <a:r>
              <a:rPr lang="en-IN" sz="1800" spc="7" dirty="0">
                <a:cs typeface="Calibri"/>
              </a:rPr>
              <a:t> </a:t>
            </a:r>
            <a:r>
              <a:rPr lang="en-IN" sz="1800" spc="-13" dirty="0">
                <a:cs typeface="Calibri"/>
              </a:rPr>
              <a:t>solution/transformation</a:t>
            </a:r>
            <a:r>
              <a:rPr lang="en-IN" sz="1800" spc="-33" dirty="0">
                <a:cs typeface="Calibri"/>
              </a:rPr>
              <a:t> </a:t>
            </a:r>
            <a:r>
              <a:rPr lang="en-IN" sz="1800" spc="-13" dirty="0">
                <a:cs typeface="Calibri"/>
              </a:rPr>
              <a:t>you</a:t>
            </a:r>
            <a:r>
              <a:rPr lang="en-IN" sz="1800" spc="13" dirty="0">
                <a:cs typeface="Calibri"/>
              </a:rPr>
              <a:t> </a:t>
            </a:r>
            <a:r>
              <a:rPr lang="en-IN" sz="1800" dirty="0">
                <a:cs typeface="Calibri"/>
              </a:rPr>
              <a:t>wish</a:t>
            </a:r>
            <a:r>
              <a:rPr lang="en-IN" sz="1800" spc="-40" dirty="0">
                <a:cs typeface="Calibri"/>
              </a:rPr>
              <a:t> </a:t>
            </a:r>
            <a:r>
              <a:rPr lang="en-IN" sz="1800" spc="-7" dirty="0">
                <a:cs typeface="Calibri"/>
              </a:rPr>
              <a:t>to</a:t>
            </a:r>
            <a:r>
              <a:rPr lang="en-IN" sz="1800" dirty="0">
                <a:cs typeface="Calibri"/>
              </a:rPr>
              <a:t> bring</a:t>
            </a:r>
            <a:r>
              <a:rPr lang="en-IN" sz="1800" spc="-33" dirty="0">
                <a:cs typeface="Calibri"/>
              </a:rPr>
              <a:t> </a:t>
            </a:r>
            <a:r>
              <a:rPr lang="en-IN" sz="1800" spc="-7" dirty="0">
                <a:cs typeface="Calibri"/>
              </a:rPr>
              <a:t>to</a:t>
            </a:r>
            <a:r>
              <a:rPr lang="en-IN" sz="1800" dirty="0">
                <a:cs typeface="Calibri"/>
              </a:rPr>
              <a:t> </a:t>
            </a:r>
            <a:r>
              <a:rPr lang="en-IN" sz="1800" spc="-7" dirty="0">
                <a:cs typeface="Calibri"/>
              </a:rPr>
              <a:t>solve</a:t>
            </a:r>
            <a:endParaRPr lang="en-IN" sz="1800" dirty="0">
              <a:cs typeface="Calibri"/>
            </a:endParaRPr>
          </a:p>
          <a:p>
            <a:pPr marL="16933" marR="795000" algn="just"/>
            <a:r>
              <a:rPr lang="en-IN" sz="1800" spc="-13" dirty="0">
                <a:cs typeface="Calibri"/>
              </a:rPr>
              <a:t>By</a:t>
            </a:r>
            <a:r>
              <a:rPr lang="en-IN" sz="1800" spc="7" dirty="0">
                <a:cs typeface="Calibri"/>
              </a:rPr>
              <a:t> </a:t>
            </a:r>
            <a:r>
              <a:rPr lang="en-IN" sz="1800" dirty="0">
                <a:cs typeface="Calibri"/>
              </a:rPr>
              <a:t>clearly</a:t>
            </a:r>
            <a:r>
              <a:rPr lang="en-IN" sz="1800" spc="-33" dirty="0">
                <a:cs typeface="Calibri"/>
              </a:rPr>
              <a:t> </a:t>
            </a:r>
            <a:r>
              <a:rPr lang="en-IN" sz="1800" dirty="0">
                <a:cs typeface="Calibri"/>
              </a:rPr>
              <a:t>thinking</a:t>
            </a:r>
            <a:r>
              <a:rPr lang="en-IN" sz="1800" spc="-33" dirty="0">
                <a:cs typeface="Calibri"/>
              </a:rPr>
              <a:t> </a:t>
            </a:r>
            <a:r>
              <a:rPr lang="en-IN" sz="1800" dirty="0">
                <a:cs typeface="Calibri"/>
              </a:rPr>
              <a:t>and</a:t>
            </a:r>
            <a:r>
              <a:rPr lang="en-IN" sz="1800" spc="-20" dirty="0">
                <a:cs typeface="Calibri"/>
              </a:rPr>
              <a:t> </a:t>
            </a:r>
            <a:r>
              <a:rPr lang="en-IN" sz="1800" dirty="0">
                <a:cs typeface="Calibri"/>
              </a:rPr>
              <a:t>writing,</a:t>
            </a:r>
            <a:r>
              <a:rPr lang="en-IN" sz="1800" spc="-60" dirty="0">
                <a:cs typeface="Calibri"/>
              </a:rPr>
              <a:t> </a:t>
            </a:r>
            <a:r>
              <a:rPr lang="en-IN" sz="1800" spc="-13" dirty="0">
                <a:cs typeface="Calibri"/>
              </a:rPr>
              <a:t>you</a:t>
            </a:r>
            <a:r>
              <a:rPr lang="en-IN" sz="1800" spc="13" dirty="0">
                <a:cs typeface="Calibri"/>
              </a:rPr>
              <a:t> </a:t>
            </a:r>
            <a:r>
              <a:rPr lang="en-IN" sz="1800" dirty="0">
                <a:cs typeface="Calibri"/>
              </a:rPr>
              <a:t>will</a:t>
            </a:r>
            <a:r>
              <a:rPr lang="en-IN" sz="1800" spc="-27" dirty="0">
                <a:cs typeface="Calibri"/>
              </a:rPr>
              <a:t> </a:t>
            </a:r>
            <a:r>
              <a:rPr lang="en-IN" sz="1800" dirty="0">
                <a:cs typeface="Calibri"/>
              </a:rPr>
              <a:t>think</a:t>
            </a:r>
            <a:r>
              <a:rPr lang="en-IN" sz="1800" spc="-7" dirty="0">
                <a:cs typeface="Calibri"/>
              </a:rPr>
              <a:t> of</a:t>
            </a:r>
            <a:r>
              <a:rPr lang="en-IN" sz="1800" spc="-27" dirty="0">
                <a:cs typeface="Calibri"/>
              </a:rPr>
              <a:t> </a:t>
            </a:r>
            <a:r>
              <a:rPr lang="en-IN" sz="1800" spc="-13" dirty="0">
                <a:cs typeface="Calibri"/>
              </a:rPr>
              <a:t>stakeholders </a:t>
            </a:r>
            <a:r>
              <a:rPr lang="en-IN" sz="1800" dirty="0">
                <a:cs typeface="Calibri"/>
              </a:rPr>
              <a:t>who</a:t>
            </a:r>
            <a:r>
              <a:rPr lang="en-IN" sz="1800" spc="-33" dirty="0">
                <a:cs typeface="Calibri"/>
              </a:rPr>
              <a:t> </a:t>
            </a:r>
            <a:r>
              <a:rPr lang="en-IN" sz="1800" spc="-7" dirty="0">
                <a:cs typeface="Calibri"/>
              </a:rPr>
              <a:t>can</a:t>
            </a:r>
            <a:r>
              <a:rPr lang="en-IN" sz="1800" spc="20" dirty="0">
                <a:cs typeface="Calibri"/>
              </a:rPr>
              <a:t> </a:t>
            </a:r>
            <a:r>
              <a:rPr lang="en-IN" sz="1800" dirty="0">
                <a:cs typeface="Calibri"/>
              </a:rPr>
              <a:t>be</a:t>
            </a:r>
            <a:r>
              <a:rPr lang="en-IN" sz="1800" spc="-13" dirty="0">
                <a:cs typeface="Calibri"/>
              </a:rPr>
              <a:t> </a:t>
            </a:r>
            <a:r>
              <a:rPr lang="en-IN" sz="1800" dirty="0">
                <a:cs typeface="Calibri"/>
              </a:rPr>
              <a:t>classified</a:t>
            </a:r>
            <a:r>
              <a:rPr lang="en-IN" sz="1800" spc="-53" dirty="0">
                <a:cs typeface="Calibri"/>
              </a:rPr>
              <a:t> </a:t>
            </a:r>
            <a:r>
              <a:rPr lang="en-IN" sz="1800" dirty="0">
                <a:cs typeface="Calibri"/>
              </a:rPr>
              <a:t>in</a:t>
            </a:r>
            <a:r>
              <a:rPr lang="en-IN" sz="1800" spc="-27" dirty="0">
                <a:cs typeface="Calibri"/>
              </a:rPr>
              <a:t> </a:t>
            </a:r>
            <a:r>
              <a:rPr lang="en-IN" sz="1800" dirty="0">
                <a:cs typeface="Calibri"/>
              </a:rPr>
              <a:t>other </a:t>
            </a:r>
            <a:r>
              <a:rPr lang="en-IN" sz="1800" spc="-493" dirty="0">
                <a:cs typeface="Calibri"/>
              </a:rPr>
              <a:t> </a:t>
            </a:r>
            <a:r>
              <a:rPr lang="en-IN" sz="1800" dirty="0">
                <a:cs typeface="Calibri"/>
              </a:rPr>
              <a:t>elements</a:t>
            </a:r>
          </a:p>
          <a:p>
            <a:pPr marL="0" indent="0" algn="just">
              <a:buNone/>
            </a:pPr>
            <a:endParaRPr lang="en-US" sz="1800" dirty="0"/>
          </a:p>
        </p:txBody>
      </p:sp>
      <p:sp>
        <p:nvSpPr>
          <p:cNvPr id="4" name="Date Placeholder 3"/>
          <p:cNvSpPr>
            <a:spLocks noGrp="1"/>
          </p:cNvSpPr>
          <p:nvPr>
            <p:ph type="dt" sz="half" idx="10"/>
          </p:nvPr>
        </p:nvSpPr>
        <p:spPr/>
        <p:txBody>
          <a:bodyPr/>
          <a:lstStyle/>
          <a:p>
            <a:fld id="{D131B33E-A369-434F-8296-0030E4BD6442}" type="datetime1">
              <a:rPr lang="en-US" smtClean="0"/>
              <a:t>7/31/2024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Dr. Rashmi Mishra                           Unit-I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36</a:t>
            </a:fld>
            <a:endParaRPr lang="en-US"/>
          </a:p>
        </p:txBody>
      </p:sp>
      <p:sp>
        <p:nvSpPr>
          <p:cNvPr id="7" name="Title 1"/>
          <p:cNvSpPr txBox="1">
            <a:spLocks/>
          </p:cNvSpPr>
          <p:nvPr/>
        </p:nvSpPr>
        <p:spPr>
          <a:xfrm>
            <a:off x="1371600" y="0"/>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algn="ctr">
              <a:spcBef>
                <a:spcPct val="0"/>
              </a:spcBef>
              <a:defRPr/>
            </a:pPr>
            <a:r>
              <a:rPr kumimoji="0" lang="en-US" sz="2400" i="0" u="none" strike="noStrike" kern="1200" cap="none" spc="0" normalizeH="0" baseline="0" noProof="0" dirty="0">
                <a:ln>
                  <a:noFill/>
                </a:ln>
                <a:solidFill>
                  <a:schemeClr val="dk1"/>
                </a:solidFill>
                <a:effectLst/>
                <a:uLnTx/>
                <a:uFillTx/>
                <a:latin typeface="+mn-lt"/>
                <a:ea typeface="+mn-ea"/>
                <a:cs typeface="+mn-cs"/>
              </a:rPr>
              <a:t>Recap: </a:t>
            </a:r>
            <a:r>
              <a:rPr lang="en-US" sz="2400" dirty="0">
                <a:solidFill>
                  <a:schemeClr val="tx1"/>
                </a:solidFill>
              </a:rPr>
              <a:t>Elements of CATWOE</a:t>
            </a:r>
            <a:r>
              <a:rPr lang="en-US" sz="2400" dirty="0"/>
              <a:t> (CO1)</a:t>
            </a:r>
            <a:endParaRPr lang="en-US" sz="2400" dirty="0">
              <a:solidFill>
                <a:schemeClr val="tx1"/>
              </a:solidFill>
            </a:endParaRP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237303510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rmAutofit/>
          </a:bodyPr>
          <a:lstStyle/>
          <a:p>
            <a:pPr marL="16933" algn="just">
              <a:spcBef>
                <a:spcPts val="133"/>
              </a:spcBef>
            </a:pPr>
            <a:r>
              <a:rPr lang="en-IN" sz="1800" b="1" spc="-7" dirty="0">
                <a:cs typeface="Calibri"/>
              </a:rPr>
              <a:t>The</a:t>
            </a:r>
            <a:r>
              <a:rPr lang="en-IN" sz="1800" b="1" spc="-67" dirty="0">
                <a:cs typeface="Calibri"/>
              </a:rPr>
              <a:t> </a:t>
            </a:r>
            <a:r>
              <a:rPr lang="en-IN" sz="1800" b="1" spc="-7" dirty="0">
                <a:cs typeface="Calibri"/>
              </a:rPr>
              <a:t>‘WOE’</a:t>
            </a:r>
            <a:endParaRPr lang="en-IN" sz="1800" dirty="0">
              <a:cs typeface="Calibri"/>
            </a:endParaRPr>
          </a:p>
          <a:p>
            <a:pPr marL="0" indent="0" algn="just">
              <a:spcBef>
                <a:spcPts val="1667"/>
              </a:spcBef>
              <a:buNone/>
            </a:pPr>
            <a:r>
              <a:rPr lang="en-IN" sz="1800" b="1" spc="-20" dirty="0">
                <a:cs typeface="Calibri"/>
              </a:rPr>
              <a:t>Worldview</a:t>
            </a:r>
            <a:endParaRPr lang="en-IN" sz="1800" dirty="0">
              <a:cs typeface="Calibri"/>
            </a:endParaRPr>
          </a:p>
          <a:p>
            <a:pPr marL="77890" algn="just"/>
            <a:r>
              <a:rPr lang="en-IN" sz="1800" spc="-20" dirty="0">
                <a:cs typeface="Calibri"/>
              </a:rPr>
              <a:t>Very</a:t>
            </a:r>
            <a:r>
              <a:rPr lang="en-IN" sz="1800" spc="-13" dirty="0">
                <a:cs typeface="Calibri"/>
              </a:rPr>
              <a:t> </a:t>
            </a:r>
            <a:r>
              <a:rPr lang="en-IN" sz="1800" spc="-7" dirty="0">
                <a:cs typeface="Calibri"/>
              </a:rPr>
              <a:t>important</a:t>
            </a:r>
            <a:r>
              <a:rPr lang="en-IN" sz="1800" spc="-40" dirty="0">
                <a:cs typeface="Calibri"/>
              </a:rPr>
              <a:t> </a:t>
            </a:r>
            <a:r>
              <a:rPr lang="en-IN" sz="1800" spc="-7" dirty="0">
                <a:cs typeface="Calibri"/>
              </a:rPr>
              <a:t>during</a:t>
            </a:r>
            <a:r>
              <a:rPr lang="en-IN" sz="1800" spc="-40" dirty="0">
                <a:cs typeface="Calibri"/>
              </a:rPr>
              <a:t> </a:t>
            </a:r>
            <a:r>
              <a:rPr lang="en-IN" sz="1800" spc="-7" dirty="0">
                <a:cs typeface="Calibri"/>
              </a:rPr>
              <a:t>analysis</a:t>
            </a:r>
            <a:r>
              <a:rPr lang="en-IN" sz="1800" spc="-53" dirty="0">
                <a:cs typeface="Calibri"/>
              </a:rPr>
              <a:t> </a:t>
            </a:r>
            <a:r>
              <a:rPr lang="en-IN" sz="1800" dirty="0">
                <a:cs typeface="Calibri"/>
              </a:rPr>
              <a:t>when</a:t>
            </a:r>
            <a:r>
              <a:rPr lang="en-IN" sz="1800" spc="-33" dirty="0">
                <a:cs typeface="Calibri"/>
              </a:rPr>
              <a:t> </a:t>
            </a:r>
            <a:r>
              <a:rPr lang="en-IN" sz="1800" dirty="0">
                <a:cs typeface="Calibri"/>
              </a:rPr>
              <a:t>thinking</a:t>
            </a:r>
            <a:r>
              <a:rPr lang="en-IN" sz="1800" spc="-40" dirty="0">
                <a:cs typeface="Calibri"/>
              </a:rPr>
              <a:t> </a:t>
            </a:r>
            <a:r>
              <a:rPr lang="en-IN" sz="1800" spc="-13" dirty="0">
                <a:cs typeface="Calibri"/>
              </a:rPr>
              <a:t>beyond</a:t>
            </a:r>
            <a:r>
              <a:rPr lang="en-IN" sz="1800" spc="13" dirty="0">
                <a:cs typeface="Calibri"/>
              </a:rPr>
              <a:t> </a:t>
            </a:r>
            <a:r>
              <a:rPr lang="en-IN" sz="1800" dirty="0">
                <a:cs typeface="Calibri"/>
              </a:rPr>
              <a:t>the</a:t>
            </a:r>
            <a:r>
              <a:rPr lang="en-IN" sz="1800" spc="-7" dirty="0">
                <a:cs typeface="Calibri"/>
              </a:rPr>
              <a:t> </a:t>
            </a:r>
            <a:r>
              <a:rPr lang="en-IN" sz="1800" spc="-20" dirty="0">
                <a:cs typeface="Calibri"/>
              </a:rPr>
              <a:t>system</a:t>
            </a:r>
            <a:endParaRPr lang="en-IN" sz="1800" dirty="0">
              <a:cs typeface="Calibri"/>
            </a:endParaRPr>
          </a:p>
          <a:p>
            <a:pPr marL="77890" marR="1660272" algn="just"/>
            <a:r>
              <a:rPr lang="en-IN" sz="1800" spc="-7" dirty="0">
                <a:cs typeface="Calibri"/>
              </a:rPr>
              <a:t>Considering</a:t>
            </a:r>
            <a:r>
              <a:rPr lang="en-IN" sz="1800" dirty="0">
                <a:cs typeface="Calibri"/>
              </a:rPr>
              <a:t> </a:t>
            </a:r>
            <a:r>
              <a:rPr lang="en-IN" sz="1800" spc="-20" dirty="0">
                <a:cs typeface="Calibri"/>
              </a:rPr>
              <a:t>stakeholders</a:t>
            </a:r>
            <a:r>
              <a:rPr lang="en-IN" sz="1800" spc="-40" dirty="0">
                <a:cs typeface="Calibri"/>
              </a:rPr>
              <a:t> </a:t>
            </a:r>
            <a:r>
              <a:rPr lang="en-IN" sz="1800" spc="-13" dirty="0">
                <a:cs typeface="Calibri"/>
              </a:rPr>
              <a:t>beyond</a:t>
            </a:r>
            <a:r>
              <a:rPr lang="en-IN" sz="1800" spc="-20" dirty="0">
                <a:cs typeface="Calibri"/>
              </a:rPr>
              <a:t> </a:t>
            </a:r>
            <a:r>
              <a:rPr lang="en-IN" sz="1800" spc="-7" dirty="0">
                <a:cs typeface="Calibri"/>
              </a:rPr>
              <a:t>current </a:t>
            </a:r>
            <a:r>
              <a:rPr lang="en-IN" sz="1800" spc="-20" dirty="0">
                <a:cs typeface="Calibri"/>
              </a:rPr>
              <a:t>system</a:t>
            </a:r>
            <a:r>
              <a:rPr lang="en-IN" sz="1800" spc="27" dirty="0">
                <a:cs typeface="Calibri"/>
              </a:rPr>
              <a:t> </a:t>
            </a:r>
            <a:r>
              <a:rPr lang="en-IN" sz="1800" dirty="0">
                <a:cs typeface="Calibri"/>
              </a:rPr>
              <a:t>who</a:t>
            </a:r>
            <a:r>
              <a:rPr lang="en-IN" sz="1800" spc="-20" dirty="0">
                <a:cs typeface="Calibri"/>
              </a:rPr>
              <a:t> </a:t>
            </a:r>
            <a:r>
              <a:rPr lang="en-IN" sz="1800" dirty="0">
                <a:cs typeface="Calibri"/>
              </a:rPr>
              <a:t>will</a:t>
            </a:r>
            <a:r>
              <a:rPr lang="en-IN" sz="1800" spc="-20" dirty="0">
                <a:cs typeface="Calibri"/>
              </a:rPr>
              <a:t> </a:t>
            </a:r>
            <a:r>
              <a:rPr lang="en-IN" sz="1800" dirty="0">
                <a:cs typeface="Calibri"/>
              </a:rPr>
              <a:t>be</a:t>
            </a:r>
            <a:r>
              <a:rPr lang="en-IN" sz="1800" spc="7" dirty="0">
                <a:cs typeface="Calibri"/>
              </a:rPr>
              <a:t> </a:t>
            </a:r>
            <a:r>
              <a:rPr lang="en-IN" sz="1800" spc="-20" dirty="0">
                <a:cs typeface="Calibri"/>
              </a:rPr>
              <a:t>affected</a:t>
            </a:r>
            <a:r>
              <a:rPr lang="en-IN" sz="1800" spc="53" dirty="0">
                <a:cs typeface="Calibri"/>
              </a:rPr>
              <a:t> </a:t>
            </a:r>
            <a:r>
              <a:rPr lang="en-IN" sz="1800" spc="-7" dirty="0">
                <a:cs typeface="Calibri"/>
              </a:rPr>
              <a:t>indirectly</a:t>
            </a:r>
            <a:r>
              <a:rPr lang="en-IN" sz="1800" dirty="0">
                <a:cs typeface="Calibri"/>
              </a:rPr>
              <a:t> </a:t>
            </a:r>
            <a:r>
              <a:rPr lang="en-IN" sz="1800" spc="-13" dirty="0">
                <a:cs typeface="Calibri"/>
              </a:rPr>
              <a:t>by </a:t>
            </a:r>
            <a:r>
              <a:rPr lang="en-IN" sz="1800" spc="-493" dirty="0">
                <a:cs typeface="Calibri"/>
              </a:rPr>
              <a:t> </a:t>
            </a:r>
            <a:r>
              <a:rPr lang="en-IN" sz="1800" spc="-13" dirty="0">
                <a:cs typeface="Calibri"/>
              </a:rPr>
              <a:t>solution/transformation</a:t>
            </a:r>
            <a:endParaRPr lang="en-IN" sz="1800" dirty="0">
              <a:cs typeface="Calibri"/>
            </a:endParaRPr>
          </a:p>
          <a:p>
            <a:pPr marL="77890" algn="just"/>
            <a:r>
              <a:rPr lang="en-IN" sz="1800" dirty="0">
                <a:cs typeface="Calibri"/>
              </a:rPr>
              <a:t>Think</a:t>
            </a:r>
            <a:r>
              <a:rPr lang="en-IN" sz="1800" spc="-47" dirty="0">
                <a:cs typeface="Calibri"/>
              </a:rPr>
              <a:t> </a:t>
            </a:r>
            <a:r>
              <a:rPr lang="en-IN" sz="1800" dirty="0">
                <a:cs typeface="Calibri"/>
              </a:rPr>
              <a:t>of</a:t>
            </a:r>
            <a:r>
              <a:rPr lang="en-IN" sz="1800" spc="7" dirty="0">
                <a:cs typeface="Calibri"/>
              </a:rPr>
              <a:t> </a:t>
            </a:r>
            <a:r>
              <a:rPr lang="en-IN" sz="1800" dirty="0">
                <a:cs typeface="Calibri"/>
              </a:rPr>
              <a:t>the</a:t>
            </a:r>
            <a:r>
              <a:rPr lang="en-IN" sz="1800" spc="-13" dirty="0">
                <a:cs typeface="Calibri"/>
              </a:rPr>
              <a:t> </a:t>
            </a:r>
            <a:r>
              <a:rPr lang="en-IN" sz="1800" dirty="0">
                <a:cs typeface="Calibri"/>
              </a:rPr>
              <a:t>bigger</a:t>
            </a:r>
            <a:r>
              <a:rPr lang="en-IN" sz="1800" spc="-47" dirty="0">
                <a:cs typeface="Calibri"/>
              </a:rPr>
              <a:t> </a:t>
            </a:r>
            <a:r>
              <a:rPr lang="en-IN" sz="1800" spc="-7" dirty="0">
                <a:cs typeface="Calibri"/>
              </a:rPr>
              <a:t>picture</a:t>
            </a:r>
            <a:r>
              <a:rPr lang="en-IN" sz="1800" spc="-13" dirty="0">
                <a:cs typeface="Calibri"/>
              </a:rPr>
              <a:t> </a:t>
            </a:r>
            <a:r>
              <a:rPr lang="en-IN" sz="1800" dirty="0">
                <a:cs typeface="Calibri"/>
              </a:rPr>
              <a:t>(</a:t>
            </a:r>
            <a:r>
              <a:rPr lang="en-IN" sz="1800" i="1" dirty="0">
                <a:cs typeface="Calibri"/>
              </a:rPr>
              <a:t>beyond</a:t>
            </a:r>
            <a:r>
              <a:rPr lang="en-IN" sz="1800" i="1" spc="-27" dirty="0">
                <a:cs typeface="Calibri"/>
              </a:rPr>
              <a:t> </a:t>
            </a:r>
            <a:r>
              <a:rPr lang="en-IN" sz="1800" i="1" dirty="0">
                <a:cs typeface="Calibri"/>
              </a:rPr>
              <a:t>the</a:t>
            </a:r>
            <a:r>
              <a:rPr lang="en-IN" sz="1800" i="1" spc="-33" dirty="0">
                <a:cs typeface="Calibri"/>
              </a:rPr>
              <a:t> </a:t>
            </a:r>
            <a:r>
              <a:rPr lang="en-IN" sz="1800" i="1" spc="-20" dirty="0">
                <a:cs typeface="Calibri"/>
              </a:rPr>
              <a:t>system)</a:t>
            </a:r>
            <a:endParaRPr lang="en-IN" sz="1800" dirty="0">
              <a:cs typeface="Calibri"/>
            </a:endParaRPr>
          </a:p>
          <a:p>
            <a:pPr marL="0" indent="0" algn="just">
              <a:buNone/>
            </a:pPr>
            <a:r>
              <a:rPr lang="en-IN" sz="1800" b="1" spc="-13" dirty="0">
                <a:cs typeface="Calibri"/>
              </a:rPr>
              <a:t>Owners</a:t>
            </a:r>
            <a:endParaRPr lang="en-IN" sz="1800" dirty="0">
              <a:cs typeface="Calibri"/>
            </a:endParaRPr>
          </a:p>
          <a:p>
            <a:pPr marL="77890" algn="just"/>
            <a:r>
              <a:rPr lang="en-IN" sz="1800" spc="-13" dirty="0">
                <a:cs typeface="Calibri"/>
              </a:rPr>
              <a:t>Stakeholders</a:t>
            </a:r>
            <a:r>
              <a:rPr lang="en-IN" sz="1800" spc="13" dirty="0">
                <a:cs typeface="Calibri"/>
              </a:rPr>
              <a:t> </a:t>
            </a:r>
            <a:r>
              <a:rPr lang="en-IN" sz="1800" spc="-7" dirty="0">
                <a:cs typeface="Calibri"/>
              </a:rPr>
              <a:t>who</a:t>
            </a:r>
            <a:r>
              <a:rPr lang="en-IN" sz="1800" spc="-33" dirty="0">
                <a:cs typeface="Calibri"/>
              </a:rPr>
              <a:t> </a:t>
            </a:r>
            <a:r>
              <a:rPr lang="en-IN" sz="1800" spc="-7" dirty="0">
                <a:cs typeface="Calibri"/>
              </a:rPr>
              <a:t>own </a:t>
            </a:r>
            <a:r>
              <a:rPr lang="en-IN" sz="1800" dirty="0">
                <a:cs typeface="Calibri"/>
              </a:rPr>
              <a:t>the</a:t>
            </a:r>
            <a:r>
              <a:rPr lang="en-IN" sz="1800" spc="7" dirty="0">
                <a:cs typeface="Calibri"/>
              </a:rPr>
              <a:t> </a:t>
            </a:r>
            <a:r>
              <a:rPr lang="en-IN" sz="1800" spc="-7" dirty="0">
                <a:cs typeface="Calibri"/>
              </a:rPr>
              <a:t>permission</a:t>
            </a:r>
            <a:r>
              <a:rPr lang="en-IN" sz="1800" spc="-47" dirty="0">
                <a:cs typeface="Calibri"/>
              </a:rPr>
              <a:t> </a:t>
            </a:r>
            <a:r>
              <a:rPr lang="en-IN" sz="1800" spc="-7" dirty="0">
                <a:cs typeface="Calibri"/>
              </a:rPr>
              <a:t>to</a:t>
            </a:r>
            <a:r>
              <a:rPr lang="en-IN" sz="1800" spc="13" dirty="0">
                <a:cs typeface="Calibri"/>
              </a:rPr>
              <a:t> </a:t>
            </a:r>
            <a:r>
              <a:rPr lang="en-IN" sz="1800" spc="-13" dirty="0">
                <a:cs typeface="Calibri"/>
              </a:rPr>
              <a:t>start/stop/pause/cancel</a:t>
            </a:r>
            <a:r>
              <a:rPr lang="en-IN" sz="1800" spc="-47" dirty="0">
                <a:cs typeface="Calibri"/>
              </a:rPr>
              <a:t> </a:t>
            </a:r>
            <a:r>
              <a:rPr lang="en-IN" sz="1800" spc="-13" dirty="0">
                <a:cs typeface="Calibri"/>
              </a:rPr>
              <a:t>your</a:t>
            </a:r>
            <a:r>
              <a:rPr lang="en-IN" sz="1800" spc="20" dirty="0">
                <a:cs typeface="Calibri"/>
              </a:rPr>
              <a:t> </a:t>
            </a:r>
            <a:r>
              <a:rPr lang="en-IN" sz="1800" spc="-13" dirty="0">
                <a:cs typeface="Calibri"/>
              </a:rPr>
              <a:t>transformation</a:t>
            </a:r>
            <a:r>
              <a:rPr lang="en-IN" sz="1800" spc="-40" dirty="0">
                <a:cs typeface="Calibri"/>
              </a:rPr>
              <a:t> </a:t>
            </a:r>
            <a:r>
              <a:rPr lang="en-IN" sz="1800" dirty="0">
                <a:cs typeface="Calibri"/>
              </a:rPr>
              <a:t>/</a:t>
            </a:r>
            <a:r>
              <a:rPr lang="en-IN" sz="1800" spc="100" dirty="0">
                <a:cs typeface="Calibri"/>
              </a:rPr>
              <a:t> </a:t>
            </a:r>
            <a:r>
              <a:rPr lang="en-IN" sz="1800" spc="-7" dirty="0">
                <a:cs typeface="Calibri"/>
              </a:rPr>
              <a:t>solution</a:t>
            </a:r>
            <a:endParaRPr lang="en-IN" sz="1800" dirty="0">
              <a:cs typeface="Calibri"/>
            </a:endParaRPr>
          </a:p>
          <a:p>
            <a:pPr marL="77890" algn="just"/>
            <a:r>
              <a:rPr lang="en-IN" sz="1800" spc="-7" dirty="0">
                <a:cs typeface="Calibri"/>
              </a:rPr>
              <a:t>Leaders</a:t>
            </a:r>
            <a:r>
              <a:rPr lang="en-IN" sz="1800" spc="-53" dirty="0">
                <a:cs typeface="Calibri"/>
              </a:rPr>
              <a:t> </a:t>
            </a:r>
            <a:r>
              <a:rPr lang="en-IN" sz="1800" spc="7" dirty="0">
                <a:cs typeface="Calibri"/>
              </a:rPr>
              <a:t>who</a:t>
            </a:r>
            <a:r>
              <a:rPr lang="en-IN" sz="1800" spc="-33" dirty="0">
                <a:cs typeface="Calibri"/>
              </a:rPr>
              <a:t> </a:t>
            </a:r>
            <a:r>
              <a:rPr lang="en-IN" sz="1800" spc="-13" dirty="0">
                <a:cs typeface="Calibri"/>
              </a:rPr>
              <a:t>have</a:t>
            </a:r>
            <a:r>
              <a:rPr lang="en-IN" sz="1800" spc="-27" dirty="0">
                <a:cs typeface="Calibri"/>
              </a:rPr>
              <a:t> </a:t>
            </a:r>
            <a:r>
              <a:rPr lang="en-IN" sz="1800" dirty="0">
                <a:cs typeface="Calibri"/>
              </a:rPr>
              <a:t>the</a:t>
            </a:r>
            <a:r>
              <a:rPr lang="en-IN" sz="1800" spc="-7" dirty="0">
                <a:cs typeface="Calibri"/>
              </a:rPr>
              <a:t> </a:t>
            </a:r>
            <a:r>
              <a:rPr lang="en-IN" sz="1800" dirty="0">
                <a:cs typeface="Calibri"/>
              </a:rPr>
              <a:t>ability</a:t>
            </a:r>
            <a:r>
              <a:rPr lang="en-IN" sz="1800" spc="-33" dirty="0">
                <a:cs typeface="Calibri"/>
              </a:rPr>
              <a:t> </a:t>
            </a:r>
            <a:r>
              <a:rPr lang="en-IN" sz="1800" spc="-7" dirty="0">
                <a:cs typeface="Calibri"/>
              </a:rPr>
              <a:t>to</a:t>
            </a:r>
            <a:r>
              <a:rPr lang="en-IN" sz="1800" spc="7" dirty="0">
                <a:cs typeface="Calibri"/>
              </a:rPr>
              <a:t> </a:t>
            </a:r>
            <a:r>
              <a:rPr lang="en-IN" sz="1800" dirty="0">
                <a:cs typeface="Calibri"/>
              </a:rPr>
              <a:t>guide</a:t>
            </a:r>
            <a:r>
              <a:rPr lang="en-IN" sz="1800" spc="-27" dirty="0">
                <a:cs typeface="Calibri"/>
              </a:rPr>
              <a:t> </a:t>
            </a:r>
            <a:r>
              <a:rPr lang="en-IN" sz="1800" dirty="0">
                <a:cs typeface="Calibri"/>
              </a:rPr>
              <a:t>the</a:t>
            </a:r>
            <a:r>
              <a:rPr lang="en-IN" sz="1800" spc="-7" dirty="0">
                <a:cs typeface="Calibri"/>
              </a:rPr>
              <a:t> </a:t>
            </a:r>
            <a:r>
              <a:rPr lang="en-IN" sz="1800" dirty="0">
                <a:cs typeface="Calibri"/>
              </a:rPr>
              <a:t>solution</a:t>
            </a:r>
            <a:r>
              <a:rPr lang="en-IN" sz="1800" spc="-47" dirty="0">
                <a:cs typeface="Calibri"/>
              </a:rPr>
              <a:t> </a:t>
            </a:r>
            <a:r>
              <a:rPr lang="en-IN" sz="1800" dirty="0">
                <a:cs typeface="Calibri"/>
              </a:rPr>
              <a:t>as</a:t>
            </a:r>
            <a:r>
              <a:rPr lang="en-IN" sz="1800" spc="-7" dirty="0">
                <a:cs typeface="Calibri"/>
              </a:rPr>
              <a:t> </a:t>
            </a:r>
            <a:r>
              <a:rPr lang="en-IN" sz="1800" dirty="0">
                <a:cs typeface="Calibri"/>
              </a:rPr>
              <a:t>well</a:t>
            </a:r>
            <a:r>
              <a:rPr lang="en-IN" sz="1800" spc="-20" dirty="0">
                <a:cs typeface="Calibri"/>
              </a:rPr>
              <a:t> </a:t>
            </a:r>
            <a:r>
              <a:rPr lang="en-IN" sz="1800" dirty="0">
                <a:cs typeface="Calibri"/>
              </a:rPr>
              <a:t>as</a:t>
            </a:r>
            <a:r>
              <a:rPr lang="en-IN" sz="1800" spc="-7" dirty="0">
                <a:cs typeface="Calibri"/>
              </a:rPr>
              <a:t> block</a:t>
            </a:r>
            <a:r>
              <a:rPr lang="en-IN" sz="1800" spc="7" dirty="0">
                <a:cs typeface="Calibri"/>
              </a:rPr>
              <a:t> </a:t>
            </a:r>
            <a:r>
              <a:rPr lang="en-IN" sz="1800" dirty="0">
                <a:cs typeface="Calibri"/>
              </a:rPr>
              <a:t>it</a:t>
            </a:r>
          </a:p>
          <a:p>
            <a:pPr marL="0" indent="0" algn="just">
              <a:buNone/>
            </a:pPr>
            <a:r>
              <a:rPr lang="en-IN" sz="1800" b="1" spc="-13" dirty="0">
                <a:cs typeface="Calibri"/>
              </a:rPr>
              <a:t>Environment</a:t>
            </a:r>
            <a:r>
              <a:rPr lang="en-IN" sz="1800" b="1" spc="-60" dirty="0">
                <a:cs typeface="Calibri"/>
              </a:rPr>
              <a:t> </a:t>
            </a:r>
            <a:r>
              <a:rPr lang="en-IN" sz="1800" b="1" spc="-13" dirty="0">
                <a:cs typeface="Calibri"/>
              </a:rPr>
              <a:t>Constraints</a:t>
            </a:r>
            <a:endParaRPr lang="en-IN" sz="1800" dirty="0">
              <a:cs typeface="Calibri"/>
            </a:endParaRPr>
          </a:p>
          <a:p>
            <a:pPr marL="77890" marR="1496023" algn="just"/>
            <a:r>
              <a:rPr lang="en-IN" sz="1800" spc="-13" dirty="0">
                <a:cs typeface="Calibri"/>
              </a:rPr>
              <a:t>Constraints</a:t>
            </a:r>
            <a:r>
              <a:rPr lang="en-IN" sz="1800" spc="-20" dirty="0">
                <a:cs typeface="Calibri"/>
              </a:rPr>
              <a:t> </a:t>
            </a:r>
            <a:r>
              <a:rPr lang="en-IN" sz="1800" spc="-7" dirty="0">
                <a:cs typeface="Calibri"/>
              </a:rPr>
              <a:t>(</a:t>
            </a:r>
            <a:r>
              <a:rPr lang="en-IN" sz="1800" i="1" spc="-7" dirty="0">
                <a:cs typeface="Calibri"/>
              </a:rPr>
              <a:t>legal,</a:t>
            </a:r>
            <a:r>
              <a:rPr lang="en-IN" sz="1800" i="1" spc="-20" dirty="0">
                <a:cs typeface="Calibri"/>
              </a:rPr>
              <a:t> </a:t>
            </a:r>
            <a:r>
              <a:rPr lang="en-IN" sz="1800" i="1" spc="-7" dirty="0">
                <a:cs typeface="Calibri"/>
              </a:rPr>
              <a:t>political, ethical,</a:t>
            </a:r>
            <a:r>
              <a:rPr lang="en-IN" sz="1800" i="1" spc="20" dirty="0">
                <a:cs typeface="Calibri"/>
              </a:rPr>
              <a:t> </a:t>
            </a:r>
            <a:r>
              <a:rPr lang="en-IN" sz="1800" i="1" dirty="0">
                <a:cs typeface="Calibri"/>
              </a:rPr>
              <a:t>regulation,</a:t>
            </a:r>
            <a:r>
              <a:rPr lang="en-IN" sz="1800" i="1" spc="-7" dirty="0">
                <a:cs typeface="Calibri"/>
              </a:rPr>
              <a:t> norms,</a:t>
            </a:r>
            <a:r>
              <a:rPr lang="en-IN" sz="1800" i="1" spc="47" dirty="0">
                <a:cs typeface="Calibri"/>
              </a:rPr>
              <a:t> </a:t>
            </a:r>
            <a:r>
              <a:rPr lang="en-IN" sz="1800" i="1" spc="-7" dirty="0">
                <a:cs typeface="Calibri"/>
              </a:rPr>
              <a:t>financial, human</a:t>
            </a:r>
            <a:r>
              <a:rPr lang="en-IN" sz="1800" i="1" spc="13" dirty="0">
                <a:cs typeface="Calibri"/>
              </a:rPr>
              <a:t> </a:t>
            </a:r>
            <a:r>
              <a:rPr lang="en-IN" sz="1800" i="1" spc="-33" dirty="0">
                <a:cs typeface="Calibri"/>
              </a:rPr>
              <a:t>power,</a:t>
            </a:r>
            <a:r>
              <a:rPr lang="en-IN" sz="1800" i="1" spc="7" dirty="0">
                <a:cs typeface="Calibri"/>
              </a:rPr>
              <a:t> </a:t>
            </a:r>
            <a:r>
              <a:rPr lang="en-IN" sz="1800" i="1" spc="-13" dirty="0">
                <a:cs typeface="Calibri"/>
              </a:rPr>
              <a:t>etc.) </a:t>
            </a:r>
            <a:r>
              <a:rPr lang="en-IN" sz="1800" i="1" spc="-493" dirty="0">
                <a:cs typeface="Calibri"/>
              </a:rPr>
              <a:t> </a:t>
            </a:r>
            <a:r>
              <a:rPr lang="en-IN" sz="1800" i="1" dirty="0">
                <a:cs typeface="Calibri"/>
              </a:rPr>
              <a:t>or</a:t>
            </a:r>
            <a:r>
              <a:rPr lang="en-IN" sz="1800" i="1" spc="-7" dirty="0">
                <a:cs typeface="Calibri"/>
              </a:rPr>
              <a:t> </a:t>
            </a:r>
            <a:r>
              <a:rPr lang="en-IN" sz="1800" dirty="0">
                <a:cs typeface="Calibri"/>
              </a:rPr>
              <a:t>rules</a:t>
            </a:r>
            <a:r>
              <a:rPr lang="en-IN" sz="1800" spc="-33" dirty="0">
                <a:cs typeface="Calibri"/>
              </a:rPr>
              <a:t> </a:t>
            </a:r>
            <a:r>
              <a:rPr lang="en-IN" sz="1800" spc="-7" dirty="0">
                <a:cs typeface="Calibri"/>
              </a:rPr>
              <a:t>that</a:t>
            </a:r>
            <a:r>
              <a:rPr lang="en-IN" sz="1800" spc="-33" dirty="0">
                <a:cs typeface="Calibri"/>
              </a:rPr>
              <a:t> </a:t>
            </a:r>
            <a:r>
              <a:rPr lang="en-IN" sz="1800" spc="-20" dirty="0">
                <a:cs typeface="Calibri"/>
              </a:rPr>
              <a:t>may</a:t>
            </a:r>
            <a:r>
              <a:rPr lang="en-IN" sz="1800" spc="20" dirty="0">
                <a:cs typeface="Calibri"/>
              </a:rPr>
              <a:t> </a:t>
            </a:r>
            <a:r>
              <a:rPr lang="en-IN" sz="1800" dirty="0">
                <a:cs typeface="Calibri"/>
              </a:rPr>
              <a:t>hinder</a:t>
            </a:r>
            <a:r>
              <a:rPr lang="en-IN" sz="1800" spc="-53" dirty="0">
                <a:cs typeface="Calibri"/>
              </a:rPr>
              <a:t> </a:t>
            </a:r>
            <a:r>
              <a:rPr lang="en-IN" sz="1800" dirty="0">
                <a:cs typeface="Calibri"/>
              </a:rPr>
              <a:t>solution</a:t>
            </a:r>
            <a:r>
              <a:rPr lang="en-IN" sz="1800" spc="-60" dirty="0">
                <a:cs typeface="Calibri"/>
              </a:rPr>
              <a:t> </a:t>
            </a:r>
            <a:r>
              <a:rPr lang="en-IN" sz="1800" spc="-7" dirty="0">
                <a:cs typeface="Calibri"/>
              </a:rPr>
              <a:t>implementation</a:t>
            </a:r>
            <a:endParaRPr lang="en-IN" sz="1800" dirty="0">
              <a:cs typeface="Calibri"/>
            </a:endParaRPr>
          </a:p>
          <a:p>
            <a:pPr marL="0" indent="0" algn="just">
              <a:buNone/>
            </a:pPr>
            <a:endParaRPr lang="en-US" sz="1800" dirty="0"/>
          </a:p>
        </p:txBody>
      </p:sp>
      <p:sp>
        <p:nvSpPr>
          <p:cNvPr id="4" name="Date Placeholder 3"/>
          <p:cNvSpPr>
            <a:spLocks noGrp="1"/>
          </p:cNvSpPr>
          <p:nvPr>
            <p:ph type="dt" sz="half" idx="10"/>
          </p:nvPr>
        </p:nvSpPr>
        <p:spPr/>
        <p:txBody>
          <a:bodyPr/>
          <a:lstStyle/>
          <a:p>
            <a:fld id="{4CDADED9-E2F6-4AF0-A18E-0713556BDBCB}" type="datetime1">
              <a:rPr lang="en-US" smtClean="0"/>
              <a:t>7/31/2024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Dr. Rashmi Mishra                           Unit-I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37</a:t>
            </a:fld>
            <a:endParaRPr lang="en-US"/>
          </a:p>
        </p:txBody>
      </p:sp>
      <p:sp>
        <p:nvSpPr>
          <p:cNvPr id="7" name="Title 1"/>
          <p:cNvSpPr txBox="1">
            <a:spLocks/>
          </p:cNvSpPr>
          <p:nvPr/>
        </p:nvSpPr>
        <p:spPr>
          <a:xfrm>
            <a:off x="1371600" y="0"/>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algn="ctr">
              <a:spcBef>
                <a:spcPct val="0"/>
              </a:spcBef>
              <a:defRPr/>
            </a:pPr>
            <a:r>
              <a:rPr lang="en-US" sz="2400" dirty="0"/>
              <a:t>Recap: </a:t>
            </a:r>
            <a:r>
              <a:rPr lang="en-US" sz="2400" dirty="0">
                <a:solidFill>
                  <a:schemeClr val="tx1"/>
                </a:solidFill>
              </a:rPr>
              <a:t>Elements of CATWOE</a:t>
            </a:r>
            <a:r>
              <a:rPr lang="en-US" sz="2400" dirty="0"/>
              <a:t> (CO1)</a:t>
            </a:r>
            <a:endParaRPr lang="en-US" sz="2400" dirty="0">
              <a:solidFill>
                <a:schemeClr val="tx1"/>
              </a:solidFill>
            </a:endParaRP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14053574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Content Placeholder 2">
            <a:extLst>
              <a:ext uri="{FF2B5EF4-FFF2-40B4-BE49-F238E27FC236}">
                <a16:creationId xmlns:a16="http://schemas.microsoft.com/office/drawing/2014/main" id="{7EABC3E2-0941-77C7-FD64-CF9CB75A4DAF}"/>
              </a:ext>
            </a:extLst>
          </p:cNvPr>
          <p:cNvGraphicFramePr>
            <a:graphicFrameLocks noGrp="1"/>
          </p:cNvGraphicFramePr>
          <p:nvPr>
            <p:ph idx="1"/>
            <p:extLst>
              <p:ext uri="{D42A27DB-BD31-4B8C-83A1-F6EECF244321}">
                <p14:modId xmlns:p14="http://schemas.microsoft.com/office/powerpoint/2010/main" val="375813642"/>
              </p:ext>
            </p:extLst>
          </p:nvPr>
        </p:nvGraphicFramePr>
        <p:xfrm>
          <a:off x="533400" y="1143000"/>
          <a:ext cx="8229600"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Date Placeholder 3"/>
          <p:cNvSpPr>
            <a:spLocks noGrp="1"/>
          </p:cNvSpPr>
          <p:nvPr>
            <p:ph type="dt" sz="half" idx="10"/>
          </p:nvPr>
        </p:nvSpPr>
        <p:spPr/>
        <p:txBody>
          <a:bodyPr/>
          <a:lstStyle/>
          <a:p>
            <a:fld id="{59960797-B674-4370-8356-68A372256908}" type="datetime1">
              <a:rPr lang="en-US" smtClean="0"/>
              <a:t>7/31/2024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Dr. Rashmi Mishra                           Unit-I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38</a:t>
            </a:fld>
            <a:endParaRPr lang="en-US"/>
          </a:p>
        </p:txBody>
      </p:sp>
      <p:sp>
        <p:nvSpPr>
          <p:cNvPr id="7" name="Title 1"/>
          <p:cNvSpPr txBox="1">
            <a:spLocks/>
          </p:cNvSpPr>
          <p:nvPr/>
        </p:nvSpPr>
        <p:spPr>
          <a:xfrm>
            <a:off x="1371600" y="0"/>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400" dirty="0"/>
              <a:t>Design Thinking Introduction</a:t>
            </a:r>
            <a:r>
              <a:rPr kumimoji="0" lang="en-US" b="0" i="0" u="none" strike="noStrike" kern="1200" cap="none" spc="0" normalizeH="0" baseline="0" noProof="0" dirty="0">
                <a:ln>
                  <a:noFill/>
                </a:ln>
                <a:solidFill>
                  <a:schemeClr val="dk1"/>
                </a:solidFill>
                <a:effectLst/>
                <a:uLnTx/>
                <a:uFillTx/>
                <a:latin typeface="+mn-lt"/>
                <a:ea typeface="+mn-ea"/>
                <a:cs typeface="+mn-cs"/>
              </a:rPr>
              <a:t>(CO1)</a:t>
            </a:r>
          </a:p>
        </p:txBody>
      </p:sp>
      <p:sp>
        <p:nvSpPr>
          <p:cNvPr id="8" name="object 3">
            <a:extLst>
              <a:ext uri="{FF2B5EF4-FFF2-40B4-BE49-F238E27FC236}">
                <a16:creationId xmlns:a16="http://schemas.microsoft.com/office/drawing/2014/main" id="{EA98BEE4-CB86-7CE6-0AB0-E3FC7C09E9B5}"/>
              </a:ext>
            </a:extLst>
          </p:cNvPr>
          <p:cNvSpPr/>
          <p:nvPr/>
        </p:nvSpPr>
        <p:spPr>
          <a:xfrm>
            <a:off x="4419600" y="3803957"/>
            <a:ext cx="4021496" cy="2208700"/>
          </a:xfrm>
          <a:prstGeom prst="rect">
            <a:avLst/>
          </a:prstGeom>
          <a:blipFill>
            <a:blip r:embed="rId7" cstate="print"/>
            <a:stretch>
              <a:fillRect/>
            </a:stretch>
          </a:blipFill>
        </p:spPr>
        <p:txBody>
          <a:bodyPr wrap="square" lIns="0" tIns="0" rIns="0" bIns="0" rtlCol="0"/>
          <a:lstStyle/>
          <a:p>
            <a:endParaRPr sz="2400"/>
          </a:p>
        </p:txBody>
      </p:sp>
      <p:pic>
        <p:nvPicPr>
          <p:cNvPr id="10" name="Picture 9"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0A99DA6-8A79-4660-A854-D031F760A656}" type="datetime1">
              <a:rPr lang="en-US" smtClean="0"/>
              <a:t>7/31/2024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Dr. Rashmi Mishra                           Unit-I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39</a:t>
            </a:fld>
            <a:endParaRPr lang="en-US"/>
          </a:p>
        </p:txBody>
      </p:sp>
      <p:sp>
        <p:nvSpPr>
          <p:cNvPr id="7" name="Title 1"/>
          <p:cNvSpPr txBox="1">
            <a:spLocks/>
          </p:cNvSpPr>
          <p:nvPr/>
        </p:nvSpPr>
        <p:spPr>
          <a:xfrm>
            <a:off x="1371600" y="0"/>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lvl="0" algn="ctr">
              <a:spcBef>
                <a:spcPct val="0"/>
              </a:spcBef>
              <a:defRPr/>
            </a:pPr>
            <a:r>
              <a:rPr lang="en-US" sz="2400" dirty="0"/>
              <a:t>Innovation and Creativity</a:t>
            </a:r>
            <a:r>
              <a:rPr lang="en-US" dirty="0"/>
              <a:t>(CO1)</a:t>
            </a:r>
          </a:p>
        </p:txBody>
      </p:sp>
      <p:pic>
        <p:nvPicPr>
          <p:cNvPr id="8" name="Content Placeholder 4" descr="Diagram&#10;&#10;Description automatically generated">
            <a:extLst>
              <a:ext uri="{FF2B5EF4-FFF2-40B4-BE49-F238E27FC236}">
                <a16:creationId xmlns:a16="http://schemas.microsoft.com/office/drawing/2014/main" id="{B8EE5387-8578-5238-8568-D5EA5DA7B15D}"/>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533400" y="1489195"/>
            <a:ext cx="8229600" cy="3833572"/>
          </a:xfrm>
        </p:spPr>
      </p:pic>
      <p:pic>
        <p:nvPicPr>
          <p:cNvPr id="10" name="Picture 9"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53D25EC-21A5-9847-8AD4-98A9B585A575}"/>
              </a:ext>
            </a:extLst>
          </p:cNvPr>
          <p:cNvSpPr txBox="1">
            <a:spLocks/>
          </p:cNvSpPr>
          <p:nvPr/>
        </p:nvSpPr>
        <p:spPr>
          <a:xfrm>
            <a:off x="2171700" y="3"/>
            <a:ext cx="58293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algn="ctr"/>
            <a:r>
              <a:rPr lang="en-US" sz="2800" dirty="0"/>
              <a:t>Faculty</a:t>
            </a:r>
            <a:r>
              <a:rPr lang="en-US" sz="2400" dirty="0"/>
              <a:t> Profile: Coursera Achievements</a:t>
            </a:r>
          </a:p>
        </p:txBody>
      </p:sp>
      <p:sp>
        <p:nvSpPr>
          <p:cNvPr id="4" name="Date Placeholder 8"/>
          <p:cNvSpPr>
            <a:spLocks noGrp="1"/>
          </p:cNvSpPr>
          <p:nvPr>
            <p:ph type="dt" sz="half" idx="10"/>
          </p:nvPr>
        </p:nvSpPr>
        <p:spPr>
          <a:xfrm>
            <a:off x="428596" y="6492875"/>
            <a:ext cx="2133600" cy="365125"/>
          </a:xfrm>
        </p:spPr>
        <p:txBody>
          <a:bodyPr/>
          <a:lstStyle/>
          <a:p>
            <a:fld id="{F4FF314C-71F8-40AE-9111-3A442535F1DE}" type="datetime1">
              <a:rPr lang="en-US" smtClean="0"/>
              <a:t>7/31/2024</a:t>
            </a:fld>
            <a:endParaRPr lang="en-US" dirty="0"/>
          </a:p>
        </p:txBody>
      </p:sp>
      <p:sp>
        <p:nvSpPr>
          <p:cNvPr id="6" name="Footer Placeholder 4">
            <a:extLst>
              <a:ext uri="{FF2B5EF4-FFF2-40B4-BE49-F238E27FC236}">
                <a16:creationId xmlns:a16="http://schemas.microsoft.com/office/drawing/2014/main" id="{F60777EF-AB41-44CD-AA5B-D3265C73A511}"/>
              </a:ext>
            </a:extLst>
          </p:cNvPr>
          <p:cNvSpPr>
            <a:spLocks noGrp="1"/>
          </p:cNvSpPr>
          <p:nvPr>
            <p:ph type="ftr" sz="quarter" idx="11"/>
          </p:nvPr>
        </p:nvSpPr>
        <p:spPr>
          <a:xfrm>
            <a:off x="2514600" y="6356350"/>
            <a:ext cx="5029200" cy="501650"/>
          </a:xfrm>
        </p:spPr>
        <p:txBody>
          <a:bodyPr anchor="ctr"/>
          <a:lstStyle/>
          <a:p>
            <a:r>
              <a:rPr lang="en-US"/>
              <a:t>Dr. Rashmi Mishra                           Unit-I</a:t>
            </a:r>
            <a:endParaRPr lang="en-US" dirty="0"/>
          </a:p>
        </p:txBody>
      </p:sp>
      <p:sp>
        <p:nvSpPr>
          <p:cNvPr id="7" name="Slide Number Placeholder 9"/>
          <p:cNvSpPr>
            <a:spLocks noGrp="1"/>
          </p:cNvSpPr>
          <p:nvPr>
            <p:ph type="sldNum" sz="quarter" idx="12"/>
          </p:nvPr>
        </p:nvSpPr>
        <p:spPr>
          <a:xfrm>
            <a:off x="6553200" y="6356350"/>
            <a:ext cx="2133600" cy="365125"/>
          </a:xfrm>
        </p:spPr>
        <p:txBody>
          <a:bodyPr/>
          <a:lstStyle/>
          <a:p>
            <a:fld id="{B6F15528-21DE-4FAA-801E-634DDDAF4B2B}" type="slidenum">
              <a:rPr lang="en-US" smtClean="0"/>
              <a:pPr/>
              <a:t>4</a:t>
            </a:fld>
            <a:endParaRPr lang="en-US"/>
          </a:p>
        </p:txBody>
      </p:sp>
      <p:sp>
        <p:nvSpPr>
          <p:cNvPr id="10" name="Content Placeholder 9">
            <a:extLst>
              <a:ext uri="{FF2B5EF4-FFF2-40B4-BE49-F238E27FC236}">
                <a16:creationId xmlns:a16="http://schemas.microsoft.com/office/drawing/2014/main" id="{CCD709DB-F7DA-0FC6-5B5C-88F302AFFD53}"/>
              </a:ext>
            </a:extLst>
          </p:cNvPr>
          <p:cNvSpPr>
            <a:spLocks noGrp="1"/>
          </p:cNvSpPr>
          <p:nvPr>
            <p:ph idx="1"/>
          </p:nvPr>
        </p:nvSpPr>
        <p:spPr/>
        <p:txBody>
          <a:bodyPr>
            <a:normAutofit/>
          </a:bodyPr>
          <a:lstStyle/>
          <a:p>
            <a:pPr marL="0" indent="0" algn="just">
              <a:buNone/>
            </a:pPr>
            <a:r>
              <a:rPr lang="en-US" sz="1800" b="1" dirty="0"/>
              <a:t>IBM Cybersecurity Analyst certified on Jun 10,2022</a:t>
            </a:r>
            <a:endParaRPr lang="en-IN" sz="1800" dirty="0"/>
          </a:p>
          <a:p>
            <a:pPr algn="just"/>
            <a:r>
              <a:rPr lang="en-US" sz="1800" dirty="0"/>
              <a:t>Introduction to Cybersecurity Tools &amp; Cyber Attacks Cybersecurity Roles, Processes &amp; Operating System Security Cybersecurity Compliance Framework &amp; System Administration Network Security &amp; Database Vulnerabilities</a:t>
            </a:r>
            <a:endParaRPr lang="en-IN" sz="1800" dirty="0"/>
          </a:p>
          <a:p>
            <a:pPr algn="just"/>
            <a:r>
              <a:rPr lang="en-US" sz="1800" dirty="0"/>
              <a:t>Penetration Testing, Incident Response and Forensics Cyber Threat Intelligence</a:t>
            </a:r>
            <a:endParaRPr lang="en-IN" sz="1800" dirty="0"/>
          </a:p>
          <a:p>
            <a:pPr algn="just"/>
            <a:r>
              <a:rPr lang="en-US" sz="1800" dirty="0"/>
              <a:t>Cybersecurity Capstone: Breach Response Case Studies IBM Cybersecurity Analyst Assessment</a:t>
            </a:r>
            <a:endParaRPr lang="en-IN" sz="1800" dirty="0"/>
          </a:p>
          <a:p>
            <a:pPr marL="0" indent="0" algn="just">
              <a:buNone/>
            </a:pPr>
            <a:r>
              <a:rPr lang="en-US" sz="1800" b="1" dirty="0"/>
              <a:t>IBM AI Engineering certified on May 23, 2022</a:t>
            </a:r>
            <a:endParaRPr lang="en-IN" sz="1800" dirty="0"/>
          </a:p>
          <a:p>
            <a:pPr algn="just"/>
            <a:r>
              <a:rPr lang="en-US" sz="1800" dirty="0"/>
              <a:t>Machine Learning with Python</a:t>
            </a:r>
            <a:endParaRPr lang="en-IN" sz="1800" dirty="0"/>
          </a:p>
          <a:p>
            <a:pPr algn="just"/>
            <a:r>
              <a:rPr lang="en-US" sz="1800" dirty="0"/>
              <a:t>Introduction to Deep Learning &amp; Neural Networks with </a:t>
            </a:r>
            <a:r>
              <a:rPr lang="en-US" sz="1800" dirty="0" err="1"/>
              <a:t>Keras</a:t>
            </a:r>
            <a:r>
              <a:rPr lang="en-US" sz="1800" dirty="0"/>
              <a:t> Introduction to Computer Vision and Image Processing Deep Neural Networks with </a:t>
            </a:r>
            <a:r>
              <a:rPr lang="en-US" sz="1800" dirty="0" err="1"/>
              <a:t>PyTorch</a:t>
            </a:r>
            <a:endParaRPr lang="en-IN" sz="1800" dirty="0"/>
          </a:p>
          <a:p>
            <a:pPr algn="just"/>
            <a:r>
              <a:rPr lang="en-US" sz="1800" dirty="0"/>
              <a:t>Building Deep Learning Models with TensorFlow AI Capstone Project with Deep Learning</a:t>
            </a:r>
            <a:endParaRPr lang="en-IN" sz="1800" dirty="0"/>
          </a:p>
          <a:p>
            <a:pPr marL="0" indent="0" algn="just">
              <a:buNone/>
            </a:pPr>
            <a:endParaRPr lang="en-US" sz="1800" dirty="0"/>
          </a:p>
        </p:txBody>
      </p:sp>
      <p:pic>
        <p:nvPicPr>
          <p:cNvPr id="9" name="Picture 8"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270045838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489A0F7A-16A0-4E4C-B500-B3F3142B2710}" type="datetime1">
              <a:rPr lang="en-US" smtClean="0"/>
              <a:t>7/31/2024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Dr. Rashmi Mishra                           Unit-I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40</a:t>
            </a:fld>
            <a:endParaRPr lang="en-US"/>
          </a:p>
        </p:txBody>
      </p:sp>
      <p:sp>
        <p:nvSpPr>
          <p:cNvPr id="7" name="Title 1"/>
          <p:cNvSpPr txBox="1">
            <a:spLocks/>
          </p:cNvSpPr>
          <p:nvPr/>
        </p:nvSpPr>
        <p:spPr>
          <a:xfrm>
            <a:off x="1371600" y="0"/>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lvl="0" algn="ctr">
              <a:spcBef>
                <a:spcPct val="0"/>
              </a:spcBef>
              <a:defRPr/>
            </a:pPr>
            <a:r>
              <a:rPr lang="en-IN" sz="2400" dirty="0"/>
              <a:t>Design Mindset </a:t>
            </a:r>
            <a:r>
              <a:rPr lang="en-US" sz="2400" dirty="0"/>
              <a:t>(CO1)</a:t>
            </a:r>
          </a:p>
        </p:txBody>
      </p:sp>
      <p:pic>
        <p:nvPicPr>
          <p:cNvPr id="8" name="Picture 2">
            <a:extLst>
              <a:ext uri="{FF2B5EF4-FFF2-40B4-BE49-F238E27FC236}">
                <a16:creationId xmlns:a16="http://schemas.microsoft.com/office/drawing/2014/main" id="{CA4D97F3-35B0-D2ED-9AF0-8A6074A552C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l="20125" t="23106" r="13324" b="6250"/>
          <a:stretch>
            <a:fillRect/>
          </a:stretch>
        </p:blipFill>
        <p:spPr bwMode="auto">
          <a:xfrm>
            <a:off x="646814" y="1203091"/>
            <a:ext cx="8077200" cy="46960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9"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E30D3226-6F00-4C5D-ACCA-F709F90C5992}" type="datetime1">
              <a:rPr lang="en-US" smtClean="0"/>
              <a:t>7/31/2024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Dr. Rashmi Mishra                           Unit-I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41</a:t>
            </a:fld>
            <a:endParaRPr lang="en-US"/>
          </a:p>
        </p:txBody>
      </p:sp>
      <p:sp>
        <p:nvSpPr>
          <p:cNvPr id="7" name="Title 1"/>
          <p:cNvSpPr txBox="1">
            <a:spLocks/>
          </p:cNvSpPr>
          <p:nvPr/>
        </p:nvSpPr>
        <p:spPr>
          <a:xfrm>
            <a:off x="1371600" y="0"/>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lvl="0" algn="ctr">
              <a:spcBef>
                <a:spcPct val="0"/>
              </a:spcBef>
              <a:defRPr/>
            </a:pPr>
            <a:r>
              <a:rPr lang="en-US" sz="2400" dirty="0"/>
              <a:t>Design Thinking Mindset(CO1)</a:t>
            </a:r>
          </a:p>
        </p:txBody>
      </p:sp>
      <p:pic>
        <p:nvPicPr>
          <p:cNvPr id="8" name="Picture 2" descr="Design thinking mindsets | Design thinking, Day, Design challenges">
            <a:extLst>
              <a:ext uri="{FF2B5EF4-FFF2-40B4-BE49-F238E27FC236}">
                <a16:creationId xmlns:a16="http://schemas.microsoft.com/office/drawing/2014/main" id="{A68CBC4B-FC24-63B4-F415-D7D0F8047F7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62000" y="1450181"/>
            <a:ext cx="8001000" cy="4448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9"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2F64F09F-F7F9-4F50-BE43-C864FA9B54DC}" type="datetime1">
              <a:rPr lang="en-US" smtClean="0"/>
              <a:t>7/31/2024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Dr. Rashmi Mishra                           Unit-I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42</a:t>
            </a:fld>
            <a:endParaRPr lang="en-US"/>
          </a:p>
        </p:txBody>
      </p:sp>
      <p:sp>
        <p:nvSpPr>
          <p:cNvPr id="7" name="Title 1"/>
          <p:cNvSpPr txBox="1">
            <a:spLocks/>
          </p:cNvSpPr>
          <p:nvPr/>
        </p:nvSpPr>
        <p:spPr>
          <a:xfrm>
            <a:off x="1312589" y="30126"/>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lvl="0" algn="ctr">
              <a:spcBef>
                <a:spcPct val="0"/>
              </a:spcBef>
              <a:defRPr/>
            </a:pPr>
            <a:r>
              <a:rPr lang="en-US" sz="2400" b="1" dirty="0"/>
              <a:t>3 Core Design Thinking Principles</a:t>
            </a:r>
            <a:r>
              <a:rPr lang="en-US" sz="2400" dirty="0"/>
              <a:t>(CO1)</a:t>
            </a:r>
          </a:p>
        </p:txBody>
      </p:sp>
      <p:pic>
        <p:nvPicPr>
          <p:cNvPr id="8" name="Picture 2" descr="A hand holding a heart icon: Empathy. A blue head with arrows pointing in 4 directions: Expansive thinking. 3 test tubes: Experimentation.">
            <a:extLst>
              <a:ext uri="{FF2B5EF4-FFF2-40B4-BE49-F238E27FC236}">
                <a16:creationId xmlns:a16="http://schemas.microsoft.com/office/drawing/2014/main" id="{70F2DC7D-ED7E-496E-7ACA-5F257E67CDEA}"/>
              </a:ext>
            </a:extLst>
          </p:cNvPr>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533400" y="2006949"/>
            <a:ext cx="8229600" cy="279806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63633CC3-CCB2-4445-B446-75440F9D43C2}" type="datetime1">
              <a:rPr lang="en-US" smtClean="0"/>
              <a:t>7/31/2024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Dr. Rashmi Mishra                           Unit-I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43</a:t>
            </a:fld>
            <a:endParaRPr lang="en-US"/>
          </a:p>
        </p:txBody>
      </p:sp>
      <p:sp>
        <p:nvSpPr>
          <p:cNvPr id="7" name="Title 1"/>
          <p:cNvSpPr txBox="1">
            <a:spLocks/>
          </p:cNvSpPr>
          <p:nvPr/>
        </p:nvSpPr>
        <p:spPr>
          <a:xfrm>
            <a:off x="1371600" y="0"/>
            <a:ext cx="7772400" cy="1059872"/>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lvl="0" algn="ctr">
              <a:spcBef>
                <a:spcPct val="0"/>
              </a:spcBef>
              <a:defRPr/>
            </a:pPr>
            <a:r>
              <a:rPr lang="en-IN" sz="2400" dirty="0"/>
              <a:t>Design Thinking model :</a:t>
            </a:r>
          </a:p>
          <a:p>
            <a:pPr lvl="0" algn="ctr">
              <a:spcBef>
                <a:spcPct val="0"/>
              </a:spcBef>
              <a:defRPr/>
            </a:pPr>
            <a:r>
              <a:rPr lang="en-IN" sz="2400" dirty="0" err="1"/>
              <a:t>Hasso</a:t>
            </a:r>
            <a:r>
              <a:rPr lang="en-IN" sz="2400" dirty="0"/>
              <a:t>-Plattner Institute of Design at Stanford </a:t>
            </a:r>
            <a:br>
              <a:rPr lang="en-IN" sz="2400" b="1" dirty="0"/>
            </a:b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5 Stages in the Design Thinking Process">
            <a:extLst>
              <a:ext uri="{FF2B5EF4-FFF2-40B4-BE49-F238E27FC236}">
                <a16:creationId xmlns:a16="http://schemas.microsoft.com/office/drawing/2014/main" id="{65A1B8D4-09F7-D636-DD4C-6BB313A5D27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03338" y="1474671"/>
            <a:ext cx="7937323" cy="452596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12C09529-6C82-4C0A-A8A2-E1ED8CD7F5EE}" type="datetime1">
              <a:rPr lang="en-US" smtClean="0"/>
              <a:t>7/31/2024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Dr. Rashmi Mishra                           Unit-I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44</a:t>
            </a:fld>
            <a:endParaRPr lang="en-US"/>
          </a:p>
        </p:txBody>
      </p:sp>
      <p:sp>
        <p:nvSpPr>
          <p:cNvPr id="7" name="Title 1"/>
          <p:cNvSpPr txBox="1">
            <a:spLocks/>
          </p:cNvSpPr>
          <p:nvPr/>
        </p:nvSpPr>
        <p:spPr>
          <a:xfrm>
            <a:off x="1312589" y="30126"/>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lvl="0" algn="ctr">
              <a:spcBef>
                <a:spcPct val="0"/>
              </a:spcBef>
              <a:defRPr/>
            </a:pPr>
            <a:r>
              <a:rPr lang="en-US" sz="2400" dirty="0"/>
              <a:t>Design Thinking Model: IDEO (CO1)</a:t>
            </a:r>
          </a:p>
        </p:txBody>
      </p:sp>
      <p:pic>
        <p:nvPicPr>
          <p:cNvPr id="10" name="Content Placeholder 9" descr="Table&#10;&#10;Description automatically generated with medium confidence">
            <a:extLst>
              <a:ext uri="{FF2B5EF4-FFF2-40B4-BE49-F238E27FC236}">
                <a16:creationId xmlns:a16="http://schemas.microsoft.com/office/drawing/2014/main" id="{DF0FB587-1C38-88D3-9329-7FE1D393CD97}"/>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57200" y="2385681"/>
            <a:ext cx="8229600" cy="2955000"/>
          </a:xfrm>
          <a:prstGeom prst="rect">
            <a:avLst/>
          </a:prstGeom>
        </p:spPr>
      </p:pic>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149742010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3260FEFF-665D-4EE7-9BAE-F6EEDE0133DD}" type="datetime1">
              <a:rPr lang="en-US" smtClean="0"/>
              <a:t>7/31/2024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Dr. Rashmi Mishra                           Unit-I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45</a:t>
            </a:fld>
            <a:endParaRPr lang="en-US"/>
          </a:p>
        </p:txBody>
      </p:sp>
      <p:sp>
        <p:nvSpPr>
          <p:cNvPr id="7" name="Title 1"/>
          <p:cNvSpPr txBox="1">
            <a:spLocks/>
          </p:cNvSpPr>
          <p:nvPr/>
        </p:nvSpPr>
        <p:spPr>
          <a:xfrm>
            <a:off x="1312589" y="30126"/>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lvl="0" algn="ctr">
              <a:spcBef>
                <a:spcPct val="0"/>
              </a:spcBef>
              <a:defRPr/>
            </a:pPr>
            <a:r>
              <a:rPr lang="en-US" sz="2400" dirty="0"/>
              <a:t>Design Thinking Model: IDEO (CO1) </a:t>
            </a:r>
            <a:r>
              <a:rPr lang="en-US" sz="2400" dirty="0" err="1"/>
              <a:t>Cont</a:t>
            </a:r>
            <a:r>
              <a:rPr lang="en-US" sz="2400" dirty="0"/>
              <a:t>….</a:t>
            </a:r>
          </a:p>
        </p:txBody>
      </p:sp>
      <p:pic>
        <p:nvPicPr>
          <p:cNvPr id="8" name="Content Placeholder 7" descr="Chart, diagram&#10;&#10;Description automatically generated">
            <a:extLst>
              <a:ext uri="{FF2B5EF4-FFF2-40B4-BE49-F238E27FC236}">
                <a16:creationId xmlns:a16="http://schemas.microsoft.com/office/drawing/2014/main" id="{37B4441A-FE37-80C4-0384-E01193556416}"/>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972250" y="1600200"/>
            <a:ext cx="7199499" cy="4525963"/>
          </a:xfrm>
          <a:prstGeom prst="rect">
            <a:avLst/>
          </a:prstGeom>
        </p:spPr>
      </p:pic>
      <p:pic>
        <p:nvPicPr>
          <p:cNvPr id="10" name="Picture 9"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157551286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AAA85347-F247-48F2-9222-3CC1A6DB6159}" type="datetime1">
              <a:rPr lang="en-US" smtClean="0"/>
              <a:t>7/31/2024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Dr. Rashmi Mishra                           Unit-I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46</a:t>
            </a:fld>
            <a:endParaRPr lang="en-US"/>
          </a:p>
        </p:txBody>
      </p:sp>
      <p:sp>
        <p:nvSpPr>
          <p:cNvPr id="7" name="Title 1"/>
          <p:cNvSpPr txBox="1">
            <a:spLocks/>
          </p:cNvSpPr>
          <p:nvPr/>
        </p:nvSpPr>
        <p:spPr>
          <a:xfrm>
            <a:off x="1312589" y="30126"/>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lvl="0" algn="ctr">
              <a:spcBef>
                <a:spcPct val="0"/>
              </a:spcBef>
              <a:defRPr/>
            </a:pPr>
            <a:r>
              <a:rPr lang="en-US" sz="2400" dirty="0"/>
              <a:t>Design Thinking Process: School of Design Thinking(CO1)</a:t>
            </a:r>
          </a:p>
        </p:txBody>
      </p:sp>
      <p:pic>
        <p:nvPicPr>
          <p:cNvPr id="10" name="Content Placeholder 9" descr="Timeline&#10;&#10;Description automatically generated">
            <a:extLst>
              <a:ext uri="{FF2B5EF4-FFF2-40B4-BE49-F238E27FC236}">
                <a16:creationId xmlns:a16="http://schemas.microsoft.com/office/drawing/2014/main" id="{63340A27-8B07-EFA8-C2BE-3D0A93EB6513}"/>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57200" y="1746774"/>
            <a:ext cx="8229600" cy="4232815"/>
          </a:xfrm>
          <a:prstGeom prst="rect">
            <a:avLst/>
          </a:prstGeom>
        </p:spPr>
      </p:pic>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378858479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rmAutofit/>
          </a:bodyPr>
          <a:lstStyle/>
          <a:p>
            <a:r>
              <a:rPr lang="en-IN" sz="1800" dirty="0"/>
              <a:t>Design is a process of working to develop solutions in a conscious and innovative way in  which both _____and ______ requirements are included based on user needs.</a:t>
            </a:r>
            <a:endParaRPr lang="en-US" sz="1800" dirty="0"/>
          </a:p>
          <a:p>
            <a:pPr marL="514350" indent="-514350">
              <a:buFont typeface="+mj-lt"/>
              <a:buAutoNum type="alphaLcParenR"/>
            </a:pPr>
            <a:r>
              <a:rPr lang="en-IN" sz="1800" dirty="0"/>
              <a:t>functional and aesthetic</a:t>
            </a:r>
          </a:p>
          <a:p>
            <a:pPr marL="514350" indent="-514350">
              <a:buFont typeface="+mj-lt"/>
              <a:buAutoNum type="alphaLcParenR"/>
            </a:pPr>
            <a:r>
              <a:rPr lang="en-US" sz="1800" dirty="0"/>
              <a:t>Customer and seller</a:t>
            </a:r>
          </a:p>
          <a:p>
            <a:pPr marL="514350" indent="-514350">
              <a:buFont typeface="+mj-lt"/>
              <a:buAutoNum type="alphaLcParenR"/>
            </a:pPr>
            <a:r>
              <a:rPr lang="en-US" sz="1800" dirty="0"/>
              <a:t>Weak and strong</a:t>
            </a:r>
          </a:p>
          <a:p>
            <a:pPr marL="514350" indent="-514350">
              <a:buFont typeface="+mj-lt"/>
              <a:buAutoNum type="alphaLcParenR"/>
            </a:pPr>
            <a:r>
              <a:rPr lang="en-US" sz="1800" dirty="0"/>
              <a:t>Good or Bad</a:t>
            </a:r>
          </a:p>
          <a:p>
            <a:r>
              <a:rPr lang="en-US" sz="1800" dirty="0"/>
              <a:t> Design Thinking typically helps in _______</a:t>
            </a:r>
          </a:p>
          <a:p>
            <a:pPr>
              <a:buFont typeface="+mj-lt"/>
              <a:buAutoNum type="alphaLcParenR"/>
            </a:pPr>
            <a:r>
              <a:rPr lang="en-US" sz="1800" dirty="0"/>
              <a:t>Innovation</a:t>
            </a:r>
          </a:p>
          <a:p>
            <a:pPr>
              <a:buFont typeface="+mj-lt"/>
              <a:buAutoNum type="alphaLcParenR"/>
            </a:pPr>
            <a:r>
              <a:rPr lang="en-US" sz="1800" dirty="0"/>
              <a:t>Creativity</a:t>
            </a:r>
          </a:p>
          <a:p>
            <a:pPr>
              <a:buFont typeface="+mj-lt"/>
              <a:buAutoNum type="alphaLcParenR"/>
            </a:pPr>
            <a:r>
              <a:rPr lang="en-US" sz="1800" dirty="0"/>
              <a:t>Dialogue</a:t>
            </a:r>
          </a:p>
          <a:p>
            <a:pPr>
              <a:buFont typeface="+mj-lt"/>
              <a:buAutoNum type="alphaLcParenR"/>
            </a:pPr>
            <a:r>
              <a:rPr lang="en-US" sz="1800" dirty="0"/>
              <a:t>Observation</a:t>
            </a:r>
          </a:p>
          <a:p>
            <a:pPr marL="514350" indent="-514350">
              <a:buFont typeface="+mj-lt"/>
              <a:buAutoNum type="alphaLcParenR"/>
            </a:pPr>
            <a:endParaRPr lang="en-US" dirty="0"/>
          </a:p>
          <a:p>
            <a:pPr marL="514350" indent="-514350">
              <a:buFont typeface="+mj-lt"/>
              <a:buAutoNum type="alphaLcParenR"/>
            </a:pPr>
            <a:endParaRPr lang="en-US" dirty="0"/>
          </a:p>
          <a:p>
            <a:pPr marL="0" indent="0">
              <a:buNone/>
            </a:pPr>
            <a:endParaRPr lang="en-US" dirty="0"/>
          </a:p>
        </p:txBody>
      </p:sp>
      <p:sp>
        <p:nvSpPr>
          <p:cNvPr id="4" name="Date Placeholder 3"/>
          <p:cNvSpPr>
            <a:spLocks noGrp="1"/>
          </p:cNvSpPr>
          <p:nvPr>
            <p:ph type="dt" sz="half" idx="10"/>
          </p:nvPr>
        </p:nvSpPr>
        <p:spPr/>
        <p:txBody>
          <a:bodyPr/>
          <a:lstStyle/>
          <a:p>
            <a:fld id="{0E9EB55D-70B9-49F0-A7D9-339A4B78A59C}" type="datetime1">
              <a:rPr lang="en-US" smtClean="0"/>
              <a:t>7/31/2024</a:t>
            </a:fld>
            <a:endParaRPr lang="en-US" dirty="0"/>
          </a:p>
        </p:txBody>
      </p:sp>
      <p:sp>
        <p:nvSpPr>
          <p:cNvPr id="5" name="Footer Placeholder 4"/>
          <p:cNvSpPr>
            <a:spLocks noGrp="1"/>
          </p:cNvSpPr>
          <p:nvPr>
            <p:ph type="ftr" sz="quarter" idx="11"/>
          </p:nvPr>
        </p:nvSpPr>
        <p:spPr>
          <a:xfrm>
            <a:off x="2514600" y="6356350"/>
            <a:ext cx="5029200" cy="365125"/>
          </a:xfrm>
        </p:spPr>
        <p:txBody>
          <a:bodyPr/>
          <a:lstStyle/>
          <a:p>
            <a:r>
              <a:rPr lang="en-US"/>
              <a:t>Dr. Rashmi Mishra                           Unit-I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47</a:t>
            </a:fld>
            <a:endParaRPr lang="en-US"/>
          </a:p>
        </p:txBody>
      </p:sp>
      <p:sp>
        <p:nvSpPr>
          <p:cNvPr id="7" name="Title 1"/>
          <p:cNvSpPr txBox="1">
            <a:spLocks/>
          </p:cNvSpPr>
          <p:nvPr/>
        </p:nvSpPr>
        <p:spPr>
          <a:xfrm>
            <a:off x="1371600" y="0"/>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400" dirty="0"/>
              <a:t>Daily Quiz</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345826287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rmAutofit/>
          </a:bodyPr>
          <a:lstStyle/>
          <a:p>
            <a:pPr algn="just"/>
            <a:r>
              <a:rPr lang="en-US" sz="1800" dirty="0"/>
              <a:t>Design thinking is often also called________</a:t>
            </a:r>
          </a:p>
          <a:p>
            <a:pPr algn="just">
              <a:buFont typeface="+mj-lt"/>
              <a:buAutoNum type="alphaLcParenR"/>
            </a:pPr>
            <a:r>
              <a:rPr lang="en-US" sz="1800" dirty="0"/>
              <a:t>Human </a:t>
            </a:r>
            <a:r>
              <a:rPr lang="en-US" sz="1800" dirty="0" err="1"/>
              <a:t>Centred</a:t>
            </a:r>
            <a:r>
              <a:rPr lang="en-US" sz="1800" dirty="0"/>
              <a:t> design</a:t>
            </a:r>
          </a:p>
          <a:p>
            <a:pPr algn="just">
              <a:buFont typeface="+mj-lt"/>
              <a:buAutoNum type="alphaLcParenR"/>
            </a:pPr>
            <a:r>
              <a:rPr lang="en-US" sz="1800" dirty="0"/>
              <a:t>Ecological sustainability</a:t>
            </a:r>
          </a:p>
          <a:p>
            <a:pPr algn="just">
              <a:buFont typeface="+mj-lt"/>
              <a:buAutoNum type="alphaLcParenR"/>
            </a:pPr>
            <a:r>
              <a:rPr lang="en-US" sz="1800" dirty="0"/>
              <a:t>Alien diversity</a:t>
            </a:r>
          </a:p>
          <a:p>
            <a:pPr algn="just">
              <a:buFont typeface="+mj-lt"/>
              <a:buAutoNum type="alphaLcParenR"/>
            </a:pPr>
            <a:r>
              <a:rPr lang="en-US" sz="1800" dirty="0"/>
              <a:t>Intellectual property</a:t>
            </a:r>
          </a:p>
          <a:p>
            <a:r>
              <a:rPr lang="en-US" sz="1900" dirty="0"/>
              <a:t>What is Innovation?</a:t>
            </a:r>
          </a:p>
          <a:p>
            <a:pPr marL="514350" indent="-514350" algn="just">
              <a:buFont typeface="+mj-lt"/>
              <a:buAutoNum type="alphaLcParenR"/>
            </a:pPr>
            <a:r>
              <a:rPr lang="en-US" sz="1900" dirty="0"/>
              <a:t>The process of turning a new concept into commercial success or widespread use.</a:t>
            </a:r>
          </a:p>
          <a:p>
            <a:pPr marL="514350" indent="-514350" algn="just">
              <a:buFont typeface="+mj-lt"/>
              <a:buAutoNum type="alphaLcParenR"/>
            </a:pPr>
            <a:r>
              <a:rPr lang="en-US" sz="1900" dirty="0"/>
              <a:t>The creation of a new idea or concept.</a:t>
            </a:r>
          </a:p>
          <a:p>
            <a:pPr marL="514350" indent="-514350" algn="just">
              <a:buFont typeface="+mj-lt"/>
              <a:buAutoNum type="alphaLcParenR"/>
            </a:pPr>
            <a:r>
              <a:rPr lang="en-US" sz="1900" dirty="0"/>
              <a:t>The act of turning new and imaginative ideas into reality.</a:t>
            </a:r>
          </a:p>
          <a:p>
            <a:pPr marL="514350" indent="-514350" algn="just">
              <a:buFont typeface="+mj-lt"/>
              <a:buAutoNum type="alphaLcParenR"/>
            </a:pPr>
            <a:r>
              <a:rPr lang="en-US" sz="1900" dirty="0"/>
              <a:t>None of the above</a:t>
            </a:r>
          </a:p>
        </p:txBody>
      </p:sp>
      <p:sp>
        <p:nvSpPr>
          <p:cNvPr id="4" name="Date Placeholder 3"/>
          <p:cNvSpPr>
            <a:spLocks noGrp="1"/>
          </p:cNvSpPr>
          <p:nvPr>
            <p:ph type="dt" sz="half" idx="10"/>
          </p:nvPr>
        </p:nvSpPr>
        <p:spPr/>
        <p:txBody>
          <a:bodyPr/>
          <a:lstStyle/>
          <a:p>
            <a:fld id="{5FEFC9C4-B9C7-4626-894A-3C859E82E277}" type="datetime1">
              <a:rPr lang="en-US" smtClean="0"/>
              <a:t>7/31/2024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Dr. Rashmi Mishra                           Unit-I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48</a:t>
            </a:fld>
            <a:endParaRPr lang="en-US"/>
          </a:p>
        </p:txBody>
      </p:sp>
      <p:sp>
        <p:nvSpPr>
          <p:cNvPr id="7" name="Title 1"/>
          <p:cNvSpPr txBox="1">
            <a:spLocks/>
          </p:cNvSpPr>
          <p:nvPr/>
        </p:nvSpPr>
        <p:spPr>
          <a:xfrm>
            <a:off x="1371600" y="0"/>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400" dirty="0"/>
              <a:t>Daily Quiz</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186921911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52812AE2-114B-44E0-BF90-4E43CBE587A2}" type="datetime1">
              <a:rPr lang="en-US" smtClean="0"/>
              <a:t>7/31/2024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Dr. Rashmi Mishra                           Unit-I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49</a:t>
            </a:fld>
            <a:endParaRPr lang="en-US"/>
          </a:p>
        </p:txBody>
      </p:sp>
      <p:sp>
        <p:nvSpPr>
          <p:cNvPr id="7" name="Title 1"/>
          <p:cNvSpPr txBox="1">
            <a:spLocks/>
          </p:cNvSpPr>
          <p:nvPr/>
        </p:nvSpPr>
        <p:spPr>
          <a:xfrm>
            <a:off x="1312589" y="30126"/>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lvl="0" algn="ctr">
              <a:spcBef>
                <a:spcPct val="0"/>
              </a:spcBef>
              <a:defRPr/>
            </a:pPr>
            <a:r>
              <a:rPr lang="en-IN" sz="2400" dirty="0"/>
              <a:t>Simon Sinek’s – Start with Why </a:t>
            </a:r>
            <a:r>
              <a:rPr lang="en-US" sz="2400" dirty="0"/>
              <a:t>(CO1)</a:t>
            </a:r>
          </a:p>
        </p:txBody>
      </p:sp>
      <p:sp>
        <p:nvSpPr>
          <p:cNvPr id="3" name="Content Placeholder 2">
            <a:extLst>
              <a:ext uri="{FF2B5EF4-FFF2-40B4-BE49-F238E27FC236}">
                <a16:creationId xmlns:a16="http://schemas.microsoft.com/office/drawing/2014/main" id="{240A7547-C946-A09F-2B8B-F0E5AF109C1C}"/>
              </a:ext>
            </a:extLst>
          </p:cNvPr>
          <p:cNvSpPr>
            <a:spLocks noGrp="1"/>
          </p:cNvSpPr>
          <p:nvPr>
            <p:ph idx="1"/>
          </p:nvPr>
        </p:nvSpPr>
        <p:spPr/>
        <p:txBody>
          <a:bodyPr>
            <a:normAutofit/>
          </a:bodyPr>
          <a:lstStyle/>
          <a:p>
            <a:pPr algn="just"/>
            <a:r>
              <a:rPr lang="en-IN" sz="1800" dirty="0"/>
              <a:t>Start with Why shows that the leaders who’ve had the greatest influence in the world all think, act, and communicate the same way—and it’s the opposite of what everyone else does. Sinek calls this powerful idea The Golden Circle, and it provides a framework upon which organizations can be built, movements can be led, and people can be inspired. And it all starts with WHY.</a:t>
            </a:r>
            <a:endParaRPr lang="en-US" sz="1800" dirty="0"/>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32345628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53D25EC-21A5-9847-8AD4-98A9B585A575}"/>
              </a:ext>
            </a:extLst>
          </p:cNvPr>
          <p:cNvSpPr txBox="1">
            <a:spLocks/>
          </p:cNvSpPr>
          <p:nvPr/>
        </p:nvSpPr>
        <p:spPr>
          <a:xfrm>
            <a:off x="2171700" y="3"/>
            <a:ext cx="58293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algn="ctr"/>
            <a:r>
              <a:rPr lang="en-US" sz="2800" dirty="0"/>
              <a:t>Faculty</a:t>
            </a:r>
            <a:r>
              <a:rPr lang="en-US" sz="2400" dirty="0"/>
              <a:t> Profile: Coursera Achievements</a:t>
            </a:r>
          </a:p>
        </p:txBody>
      </p:sp>
      <p:sp>
        <p:nvSpPr>
          <p:cNvPr id="4" name="Date Placeholder 8"/>
          <p:cNvSpPr>
            <a:spLocks noGrp="1"/>
          </p:cNvSpPr>
          <p:nvPr>
            <p:ph type="dt" sz="half" idx="10"/>
          </p:nvPr>
        </p:nvSpPr>
        <p:spPr>
          <a:xfrm>
            <a:off x="428596" y="6492875"/>
            <a:ext cx="2133600" cy="365125"/>
          </a:xfrm>
        </p:spPr>
        <p:txBody>
          <a:bodyPr/>
          <a:lstStyle/>
          <a:p>
            <a:fld id="{B3FEE52D-902C-4E95-AE62-C07116409F99}" type="datetime1">
              <a:rPr lang="en-US" smtClean="0"/>
              <a:t>7/31/2024</a:t>
            </a:fld>
            <a:endParaRPr lang="en-US" dirty="0"/>
          </a:p>
        </p:txBody>
      </p:sp>
      <p:sp>
        <p:nvSpPr>
          <p:cNvPr id="6" name="Footer Placeholder 4">
            <a:extLst>
              <a:ext uri="{FF2B5EF4-FFF2-40B4-BE49-F238E27FC236}">
                <a16:creationId xmlns:a16="http://schemas.microsoft.com/office/drawing/2014/main" id="{F60777EF-AB41-44CD-AA5B-D3265C73A511}"/>
              </a:ext>
            </a:extLst>
          </p:cNvPr>
          <p:cNvSpPr>
            <a:spLocks noGrp="1"/>
          </p:cNvSpPr>
          <p:nvPr>
            <p:ph type="ftr" sz="quarter" idx="11"/>
          </p:nvPr>
        </p:nvSpPr>
        <p:spPr>
          <a:xfrm>
            <a:off x="2514600" y="6356350"/>
            <a:ext cx="5029200" cy="501650"/>
          </a:xfrm>
        </p:spPr>
        <p:txBody>
          <a:bodyPr anchor="ctr"/>
          <a:lstStyle/>
          <a:p>
            <a:r>
              <a:rPr lang="en-US"/>
              <a:t>Dr. Rashmi Mishra                           Unit-I</a:t>
            </a:r>
            <a:endParaRPr lang="en-US" dirty="0"/>
          </a:p>
        </p:txBody>
      </p:sp>
      <p:sp>
        <p:nvSpPr>
          <p:cNvPr id="7" name="Slide Number Placeholder 9"/>
          <p:cNvSpPr>
            <a:spLocks noGrp="1"/>
          </p:cNvSpPr>
          <p:nvPr>
            <p:ph type="sldNum" sz="quarter" idx="12"/>
          </p:nvPr>
        </p:nvSpPr>
        <p:spPr>
          <a:xfrm>
            <a:off x="6553200" y="6356350"/>
            <a:ext cx="2133600" cy="365125"/>
          </a:xfrm>
        </p:spPr>
        <p:txBody>
          <a:bodyPr/>
          <a:lstStyle/>
          <a:p>
            <a:fld id="{B6F15528-21DE-4FAA-801E-634DDDAF4B2B}" type="slidenum">
              <a:rPr lang="en-US" smtClean="0"/>
              <a:pPr/>
              <a:t>5</a:t>
            </a:fld>
            <a:endParaRPr lang="en-US"/>
          </a:p>
        </p:txBody>
      </p:sp>
      <p:sp>
        <p:nvSpPr>
          <p:cNvPr id="10" name="Content Placeholder 9">
            <a:extLst>
              <a:ext uri="{FF2B5EF4-FFF2-40B4-BE49-F238E27FC236}">
                <a16:creationId xmlns:a16="http://schemas.microsoft.com/office/drawing/2014/main" id="{CCD709DB-F7DA-0FC6-5B5C-88F302AFFD53}"/>
              </a:ext>
            </a:extLst>
          </p:cNvPr>
          <p:cNvSpPr>
            <a:spLocks noGrp="1"/>
          </p:cNvSpPr>
          <p:nvPr>
            <p:ph idx="1"/>
          </p:nvPr>
        </p:nvSpPr>
        <p:spPr/>
        <p:txBody>
          <a:bodyPr>
            <a:normAutofit/>
          </a:bodyPr>
          <a:lstStyle/>
          <a:p>
            <a:pPr marL="0" indent="0" algn="just">
              <a:buNone/>
            </a:pPr>
            <a:r>
              <a:rPr lang="en-US" sz="1800" b="1" dirty="0"/>
              <a:t>IBM Applied AI certified on May 19, 2022</a:t>
            </a:r>
            <a:endParaRPr lang="en-IN" sz="1800" dirty="0"/>
          </a:p>
          <a:p>
            <a:pPr algn="just"/>
            <a:r>
              <a:rPr lang="en-US" sz="1800" dirty="0"/>
              <a:t>Introduction to Artificial Intelligence (AI) </a:t>
            </a:r>
          </a:p>
          <a:p>
            <a:pPr algn="just"/>
            <a:r>
              <a:rPr lang="en-US" sz="1800" dirty="0"/>
              <a:t>Getting Started with AI using IBM Watson</a:t>
            </a:r>
            <a:endParaRPr lang="en-IN" sz="1800" dirty="0"/>
          </a:p>
          <a:p>
            <a:pPr algn="just"/>
            <a:r>
              <a:rPr lang="en-US" sz="1800" dirty="0"/>
              <a:t>Building AI Powered Chatbots Without Programming</a:t>
            </a:r>
          </a:p>
          <a:p>
            <a:pPr algn="just"/>
            <a:r>
              <a:rPr lang="en-US" sz="1800" dirty="0"/>
              <a:t>Python for Data Science, AI &amp; Development</a:t>
            </a:r>
            <a:endParaRPr lang="en-IN" sz="1800" dirty="0"/>
          </a:p>
          <a:p>
            <a:pPr algn="just"/>
            <a:r>
              <a:rPr lang="en-US" sz="1800" dirty="0"/>
              <a:t>Python Project for AI &amp; Application Development</a:t>
            </a:r>
          </a:p>
          <a:p>
            <a:pPr algn="just"/>
            <a:r>
              <a:rPr lang="en-US" sz="1800" dirty="0"/>
              <a:t>Building AI Applications with Watson APIs</a:t>
            </a:r>
            <a:endParaRPr lang="en-US" sz="1800" b="1" dirty="0"/>
          </a:p>
          <a:p>
            <a:pPr marL="0" indent="0" algn="just">
              <a:buNone/>
            </a:pPr>
            <a:r>
              <a:rPr lang="en-US" sz="1800" b="1" dirty="0"/>
              <a:t>Programming with Google Go certified on May 12, 2022</a:t>
            </a:r>
            <a:endParaRPr lang="en-IN" sz="1800" dirty="0"/>
          </a:p>
          <a:p>
            <a:pPr algn="just"/>
            <a:r>
              <a:rPr lang="en-US" sz="1800" dirty="0"/>
              <a:t>Getting Started with Go</a:t>
            </a:r>
            <a:endParaRPr lang="en-IN" sz="1800" dirty="0"/>
          </a:p>
          <a:p>
            <a:pPr algn="just"/>
            <a:r>
              <a:rPr lang="en-US" sz="1800" dirty="0"/>
              <a:t>Functions, Methods, and Interfaces in Go</a:t>
            </a:r>
            <a:r>
              <a:rPr lang="en-IN" sz="1800" dirty="0"/>
              <a:t> </a:t>
            </a:r>
          </a:p>
          <a:p>
            <a:pPr algn="just"/>
            <a:r>
              <a:rPr lang="en-US" sz="1800" dirty="0"/>
              <a:t>Concurrency in Go</a:t>
            </a:r>
            <a:endParaRPr lang="en-IN" sz="1800" dirty="0"/>
          </a:p>
          <a:p>
            <a:pPr algn="just"/>
            <a:endParaRPr lang="en-US" sz="1800" dirty="0"/>
          </a:p>
        </p:txBody>
      </p:sp>
      <p:pic>
        <p:nvPicPr>
          <p:cNvPr id="9" name="Picture 8"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391005053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6E5A6C3B-2D30-4424-A206-BA8E21C1D144}" type="datetime1">
              <a:rPr lang="en-US" smtClean="0"/>
              <a:t>7/31/2024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Dr. Rashmi Mishra                           Unit-I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50</a:t>
            </a:fld>
            <a:endParaRPr lang="en-US"/>
          </a:p>
        </p:txBody>
      </p:sp>
      <p:sp>
        <p:nvSpPr>
          <p:cNvPr id="7" name="Title 1"/>
          <p:cNvSpPr txBox="1">
            <a:spLocks/>
          </p:cNvSpPr>
          <p:nvPr/>
        </p:nvSpPr>
        <p:spPr>
          <a:xfrm>
            <a:off x="1312589" y="30126"/>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lvl="0" algn="ctr">
              <a:spcBef>
                <a:spcPct val="0"/>
              </a:spcBef>
              <a:defRPr/>
            </a:pPr>
            <a:r>
              <a:rPr lang="en-IN" sz="2400" dirty="0"/>
              <a:t>The Golden Circle </a:t>
            </a:r>
            <a:r>
              <a:rPr lang="en-US" sz="2400" dirty="0"/>
              <a:t>(CO1)</a:t>
            </a:r>
          </a:p>
        </p:txBody>
      </p:sp>
      <p:sp>
        <p:nvSpPr>
          <p:cNvPr id="3" name="Content Placeholder 2">
            <a:extLst>
              <a:ext uri="{FF2B5EF4-FFF2-40B4-BE49-F238E27FC236}">
                <a16:creationId xmlns:a16="http://schemas.microsoft.com/office/drawing/2014/main" id="{D78AD014-7865-FB05-3724-D3F400467167}"/>
              </a:ext>
            </a:extLst>
          </p:cNvPr>
          <p:cNvSpPr>
            <a:spLocks noGrp="1"/>
          </p:cNvSpPr>
          <p:nvPr>
            <p:ph idx="1"/>
          </p:nvPr>
        </p:nvSpPr>
        <p:spPr/>
        <p:txBody>
          <a:bodyPr/>
          <a:lstStyle/>
          <a:p>
            <a:endParaRPr lang="en-US"/>
          </a:p>
        </p:txBody>
      </p:sp>
      <p:sp>
        <p:nvSpPr>
          <p:cNvPr id="10" name="object 3">
            <a:extLst>
              <a:ext uri="{FF2B5EF4-FFF2-40B4-BE49-F238E27FC236}">
                <a16:creationId xmlns:a16="http://schemas.microsoft.com/office/drawing/2014/main" id="{75AA78E8-6FF5-D544-8047-631A95EA0BC9}"/>
              </a:ext>
            </a:extLst>
          </p:cNvPr>
          <p:cNvSpPr/>
          <p:nvPr/>
        </p:nvSpPr>
        <p:spPr>
          <a:xfrm>
            <a:off x="482600" y="1600200"/>
            <a:ext cx="8204200" cy="4525963"/>
          </a:xfrm>
          <a:prstGeom prst="rect">
            <a:avLst/>
          </a:prstGeom>
          <a:blipFill>
            <a:blip r:embed="rId2" cstate="print"/>
            <a:stretch>
              <a:fillRect/>
            </a:stretch>
          </a:blipFill>
        </p:spPr>
        <p:txBody>
          <a:bodyPr wrap="square" lIns="0" tIns="0" rIns="0" bIns="0" rtlCol="0"/>
          <a:lstStyle/>
          <a:p>
            <a:endParaRPr/>
          </a:p>
        </p:txBody>
      </p:sp>
      <p:pic>
        <p:nvPicPr>
          <p:cNvPr id="11" name="Picture 10"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163528573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1C3773E1-DBCC-4866-810A-A218EDB38C1D}" type="datetime1">
              <a:rPr lang="en-US" smtClean="0"/>
              <a:t>7/31/2024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Dr. Rashmi Mishra                           Unit-I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51</a:t>
            </a:fld>
            <a:endParaRPr lang="en-US"/>
          </a:p>
        </p:txBody>
      </p:sp>
      <p:sp>
        <p:nvSpPr>
          <p:cNvPr id="7" name="Title 1"/>
          <p:cNvSpPr txBox="1">
            <a:spLocks/>
          </p:cNvSpPr>
          <p:nvPr/>
        </p:nvSpPr>
        <p:spPr>
          <a:xfrm>
            <a:off x="1312589" y="30126"/>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lvl="0" algn="ctr">
              <a:spcBef>
                <a:spcPct val="0"/>
              </a:spcBef>
              <a:defRPr/>
            </a:pPr>
            <a:r>
              <a:rPr lang="en-IN" sz="2400" spc="85" dirty="0">
                <a:solidFill>
                  <a:schemeClr val="tx1"/>
                </a:solidFill>
              </a:rPr>
              <a:t>Simon </a:t>
            </a:r>
            <a:r>
              <a:rPr lang="en-IN" sz="2400" spc="90" dirty="0">
                <a:solidFill>
                  <a:schemeClr val="tx1"/>
                </a:solidFill>
              </a:rPr>
              <a:t>Sinek </a:t>
            </a:r>
            <a:r>
              <a:rPr lang="en-IN" sz="2400" spc="-135" dirty="0">
                <a:solidFill>
                  <a:schemeClr val="tx1"/>
                </a:solidFill>
              </a:rPr>
              <a:t>– </a:t>
            </a:r>
            <a:r>
              <a:rPr lang="en-IN" sz="2400" spc="70" dirty="0">
                <a:solidFill>
                  <a:schemeClr val="tx1"/>
                </a:solidFill>
              </a:rPr>
              <a:t>The </a:t>
            </a:r>
            <a:r>
              <a:rPr lang="en-IN" sz="2400" spc="100" dirty="0">
                <a:solidFill>
                  <a:schemeClr val="tx1"/>
                </a:solidFill>
              </a:rPr>
              <a:t>Golden</a:t>
            </a:r>
            <a:r>
              <a:rPr lang="en-IN" sz="2400" spc="-430" dirty="0">
                <a:solidFill>
                  <a:schemeClr val="tx1"/>
                </a:solidFill>
              </a:rPr>
              <a:t> </a:t>
            </a:r>
            <a:r>
              <a:rPr lang="en-IN" sz="2400" spc="110" dirty="0">
                <a:solidFill>
                  <a:schemeClr val="tx1"/>
                </a:solidFill>
              </a:rPr>
              <a:t>Circle</a:t>
            </a:r>
            <a:r>
              <a:rPr lang="en-IN" sz="2400" dirty="0">
                <a:solidFill>
                  <a:schemeClr val="tx1"/>
                </a:solidFill>
              </a:rPr>
              <a:t>  </a:t>
            </a:r>
            <a:r>
              <a:rPr lang="en-US" sz="2400" dirty="0">
                <a:solidFill>
                  <a:schemeClr val="tx1"/>
                </a:solidFill>
              </a:rPr>
              <a:t>(CO1)</a:t>
            </a:r>
          </a:p>
        </p:txBody>
      </p:sp>
      <p:sp>
        <p:nvSpPr>
          <p:cNvPr id="10" name="object 2">
            <a:extLst>
              <a:ext uri="{FF2B5EF4-FFF2-40B4-BE49-F238E27FC236}">
                <a16:creationId xmlns:a16="http://schemas.microsoft.com/office/drawing/2014/main" id="{D1430649-0DC9-B5B0-B4E1-4B00535E84F0}"/>
              </a:ext>
            </a:extLst>
          </p:cNvPr>
          <p:cNvSpPr/>
          <p:nvPr/>
        </p:nvSpPr>
        <p:spPr>
          <a:xfrm>
            <a:off x="617914" y="1296361"/>
            <a:ext cx="7908171" cy="4360898"/>
          </a:xfrm>
          <a:prstGeom prst="rect">
            <a:avLst/>
          </a:prstGeom>
          <a:blipFill>
            <a:blip r:embed="rId2" cstate="print"/>
            <a:stretch>
              <a:fillRect/>
            </a:stretch>
          </a:blipFill>
        </p:spPr>
        <p:txBody>
          <a:bodyPr wrap="square" lIns="0" tIns="0" rIns="0" bIns="0" rtlCol="0"/>
          <a:lstStyle/>
          <a:p>
            <a:endParaRP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279572413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531514A0-12A4-44DD-8655-5FEC69067DEE}" type="datetime1">
              <a:rPr lang="en-US" smtClean="0"/>
              <a:t>7/31/2024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Dr. Rashmi Mishra                           Unit-I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52</a:t>
            </a:fld>
            <a:endParaRPr lang="en-US"/>
          </a:p>
        </p:txBody>
      </p:sp>
      <p:sp>
        <p:nvSpPr>
          <p:cNvPr id="7" name="Title 1"/>
          <p:cNvSpPr txBox="1">
            <a:spLocks/>
          </p:cNvSpPr>
          <p:nvPr/>
        </p:nvSpPr>
        <p:spPr>
          <a:xfrm>
            <a:off x="1312589" y="30126"/>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algn="ctr">
              <a:spcBef>
                <a:spcPct val="0"/>
              </a:spcBef>
              <a:defRPr/>
            </a:pPr>
            <a:r>
              <a:rPr lang="en-IN" sz="2400" dirty="0"/>
              <a:t>Asking the “Why” behind each example (5-WHYS)</a:t>
            </a:r>
          </a:p>
          <a:p>
            <a:pPr lvl="0" algn="ctr">
              <a:spcBef>
                <a:spcPct val="0"/>
              </a:spcBef>
              <a:defRPr/>
            </a:pPr>
            <a:r>
              <a:rPr lang="en-IN" sz="2400" dirty="0"/>
              <a:t> </a:t>
            </a:r>
            <a:r>
              <a:rPr lang="en-US" sz="2400" dirty="0"/>
              <a:t>(CO1)</a:t>
            </a:r>
          </a:p>
        </p:txBody>
      </p:sp>
      <p:pic>
        <p:nvPicPr>
          <p:cNvPr id="8" name="Content Placeholder 7">
            <a:extLst>
              <a:ext uri="{FF2B5EF4-FFF2-40B4-BE49-F238E27FC236}">
                <a16:creationId xmlns:a16="http://schemas.microsoft.com/office/drawing/2014/main" id="{0D66300E-B3DE-CF4A-8290-AA6F9F40867C}"/>
              </a:ext>
            </a:extLst>
          </p:cNvPr>
          <p:cNvPicPr>
            <a:picLocks noGrp="1" noChangeAspect="1"/>
          </p:cNvPicPr>
          <p:nvPr>
            <p:ph idx="1"/>
          </p:nvPr>
        </p:nvPicPr>
        <p:blipFill>
          <a:blip r:embed="rId2"/>
          <a:stretch>
            <a:fillRect/>
          </a:stretch>
        </p:blipFill>
        <p:spPr>
          <a:xfrm>
            <a:off x="914400" y="1666081"/>
            <a:ext cx="7315200" cy="4394200"/>
          </a:xfrm>
          <a:prstGeom prst="rect">
            <a:avLst/>
          </a:prstGeom>
        </p:spPr>
      </p:pic>
      <p:pic>
        <p:nvPicPr>
          <p:cNvPr id="10" name="Picture 9"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119919957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E4FF58D7-0733-4066-B54F-478538EB63B9}" type="datetime1">
              <a:rPr lang="en-US" smtClean="0"/>
              <a:t>7/31/2024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Dr. Rashmi Mishra                           Unit-I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53</a:t>
            </a:fld>
            <a:endParaRPr lang="en-US"/>
          </a:p>
        </p:txBody>
      </p:sp>
      <p:sp>
        <p:nvSpPr>
          <p:cNvPr id="7" name="Title 1"/>
          <p:cNvSpPr txBox="1">
            <a:spLocks/>
          </p:cNvSpPr>
          <p:nvPr/>
        </p:nvSpPr>
        <p:spPr>
          <a:xfrm>
            <a:off x="1371600" y="0"/>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algn="ctr">
              <a:spcBef>
                <a:spcPct val="0"/>
              </a:spcBef>
              <a:defRPr/>
            </a:pPr>
            <a:r>
              <a:rPr lang="en-IN" sz="2400" dirty="0"/>
              <a:t>Asking the “Why” behind each example  </a:t>
            </a:r>
            <a:r>
              <a:rPr lang="en-IN" sz="2400" dirty="0" err="1"/>
              <a:t>Cont</a:t>
            </a:r>
            <a:r>
              <a:rPr lang="en-IN" sz="2400" dirty="0"/>
              <a:t>…(5-WHYS)</a:t>
            </a:r>
          </a:p>
          <a:p>
            <a:pPr lvl="0" algn="ctr">
              <a:spcBef>
                <a:spcPct val="0"/>
              </a:spcBef>
              <a:defRPr/>
            </a:pPr>
            <a:r>
              <a:rPr lang="en-IN" sz="2400" dirty="0"/>
              <a:t> </a:t>
            </a:r>
            <a:r>
              <a:rPr lang="en-US" sz="2400" dirty="0"/>
              <a:t>(CO1)</a:t>
            </a:r>
          </a:p>
        </p:txBody>
      </p:sp>
      <p:pic>
        <p:nvPicPr>
          <p:cNvPr id="8" name="Picture 7">
            <a:extLst>
              <a:ext uri="{FF2B5EF4-FFF2-40B4-BE49-F238E27FC236}">
                <a16:creationId xmlns:a16="http://schemas.microsoft.com/office/drawing/2014/main" id="{AEA2631C-CE3A-FF8A-17EB-F6A7579E9E5D}"/>
              </a:ext>
            </a:extLst>
          </p:cNvPr>
          <p:cNvPicPr>
            <a:picLocks noChangeAspect="1"/>
          </p:cNvPicPr>
          <p:nvPr/>
        </p:nvPicPr>
        <p:blipFill>
          <a:blip r:embed="rId2"/>
          <a:stretch>
            <a:fillRect/>
          </a:stretch>
        </p:blipFill>
        <p:spPr>
          <a:xfrm>
            <a:off x="2133600" y="2438400"/>
            <a:ext cx="5096940" cy="3848020"/>
          </a:xfrm>
          <a:prstGeom prst="rect">
            <a:avLst/>
          </a:prstGeom>
        </p:spPr>
      </p:pic>
      <p:pic>
        <p:nvPicPr>
          <p:cNvPr id="11" name="Picture 10">
            <a:extLst>
              <a:ext uri="{FF2B5EF4-FFF2-40B4-BE49-F238E27FC236}">
                <a16:creationId xmlns:a16="http://schemas.microsoft.com/office/drawing/2014/main" id="{9D01BA2F-9ADB-610E-DCA0-F5ED9A13DCE9}"/>
              </a:ext>
            </a:extLst>
          </p:cNvPr>
          <p:cNvPicPr>
            <a:picLocks noChangeAspect="1"/>
          </p:cNvPicPr>
          <p:nvPr/>
        </p:nvPicPr>
        <p:blipFill>
          <a:blip r:embed="rId3"/>
          <a:stretch>
            <a:fillRect/>
          </a:stretch>
        </p:blipFill>
        <p:spPr>
          <a:xfrm>
            <a:off x="1382751" y="1143000"/>
            <a:ext cx="6539175" cy="1194893"/>
          </a:xfrm>
          <a:prstGeom prst="rect">
            <a:avLst/>
          </a:prstGeom>
        </p:spPr>
      </p:pic>
      <p:pic>
        <p:nvPicPr>
          <p:cNvPr id="10" name="Picture 9"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122748265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rmAutofit/>
          </a:bodyPr>
          <a:lstStyle/>
          <a:p>
            <a:endParaRPr lang="en-IN" sz="1800" dirty="0"/>
          </a:p>
          <a:p>
            <a:endParaRPr lang="en-US" sz="1800" dirty="0"/>
          </a:p>
        </p:txBody>
      </p:sp>
      <p:sp>
        <p:nvSpPr>
          <p:cNvPr id="4" name="Date Placeholder 3"/>
          <p:cNvSpPr>
            <a:spLocks noGrp="1"/>
          </p:cNvSpPr>
          <p:nvPr>
            <p:ph type="dt" sz="half" idx="10"/>
          </p:nvPr>
        </p:nvSpPr>
        <p:spPr/>
        <p:txBody>
          <a:bodyPr/>
          <a:lstStyle/>
          <a:p>
            <a:fld id="{9132D14F-325C-46AB-89FB-0CCBC9F1A73C}" type="datetime1">
              <a:rPr lang="en-US" smtClean="0"/>
              <a:t>7/31/2024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Dr. Rashmi Mishra                           Unit-I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54</a:t>
            </a:fld>
            <a:endParaRPr lang="en-US"/>
          </a:p>
        </p:txBody>
      </p:sp>
      <p:sp>
        <p:nvSpPr>
          <p:cNvPr id="7" name="Title 1"/>
          <p:cNvSpPr txBox="1">
            <a:spLocks/>
          </p:cNvSpPr>
          <p:nvPr/>
        </p:nvSpPr>
        <p:spPr>
          <a:xfrm>
            <a:off x="1371600" y="0"/>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algn="ctr">
              <a:spcBef>
                <a:spcPct val="0"/>
              </a:spcBef>
              <a:defRPr/>
            </a:pPr>
            <a:r>
              <a:rPr lang="en-IN" sz="2400" dirty="0"/>
              <a:t>5-WHYS example </a:t>
            </a:r>
            <a:r>
              <a:rPr lang="en-US" sz="2400" dirty="0"/>
              <a:t>(CO1)</a:t>
            </a:r>
          </a:p>
        </p:txBody>
      </p:sp>
      <p:pic>
        <p:nvPicPr>
          <p:cNvPr id="8" name="Picture 7">
            <a:extLst>
              <a:ext uri="{FF2B5EF4-FFF2-40B4-BE49-F238E27FC236}">
                <a16:creationId xmlns:a16="http://schemas.microsoft.com/office/drawing/2014/main" id="{0DB020DF-05A1-BDDC-EDA1-51E65657B76B}"/>
              </a:ext>
            </a:extLst>
          </p:cNvPr>
          <p:cNvPicPr>
            <a:picLocks noChangeAspect="1"/>
          </p:cNvPicPr>
          <p:nvPr/>
        </p:nvPicPr>
        <p:blipFill>
          <a:blip r:embed="rId2"/>
          <a:stretch>
            <a:fillRect/>
          </a:stretch>
        </p:blipFill>
        <p:spPr>
          <a:xfrm>
            <a:off x="1028700" y="1152293"/>
            <a:ext cx="7086600" cy="4800600"/>
          </a:xfrm>
          <a:prstGeom prst="rect">
            <a:avLst/>
          </a:prstGeom>
        </p:spPr>
      </p:pic>
      <p:pic>
        <p:nvPicPr>
          <p:cNvPr id="10" name="Picture 9"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86540488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rmAutofit/>
          </a:bodyPr>
          <a:lstStyle/>
          <a:p>
            <a:r>
              <a:rPr lang="en-IN" sz="1800" dirty="0"/>
              <a:t>Explain Design thinking &amp; Innovation.</a:t>
            </a:r>
          </a:p>
          <a:p>
            <a:r>
              <a:rPr lang="en-IN" sz="1800" dirty="0"/>
              <a:t>Summarize Design Thinking Mindset and Principles. </a:t>
            </a:r>
          </a:p>
          <a:p>
            <a:r>
              <a:rPr lang="en-IN" sz="1800" dirty="0"/>
              <a:t>Discuss 5-Step Process of Design Thinking. </a:t>
            </a:r>
          </a:p>
          <a:p>
            <a:r>
              <a:rPr lang="en-IN" sz="1800" dirty="0"/>
              <a:t>Briefly describe Design Approaches. </a:t>
            </a:r>
          </a:p>
          <a:p>
            <a:r>
              <a:rPr lang="en-IN" sz="1800" dirty="0"/>
              <a:t>Illustrate examples of each design approaches. </a:t>
            </a:r>
          </a:p>
          <a:p>
            <a:r>
              <a:rPr lang="en-IN" sz="1800" dirty="0"/>
              <a:t>Describe Simon Sinek’s – Start with Why</a:t>
            </a:r>
          </a:p>
          <a:p>
            <a:r>
              <a:rPr lang="en-IN" sz="1800" dirty="0" err="1"/>
              <a:t>Analyze</a:t>
            </a:r>
            <a:r>
              <a:rPr lang="en-IN" sz="1800" dirty="0"/>
              <a:t> ”The Golden Circle”.</a:t>
            </a:r>
          </a:p>
          <a:p>
            <a:endParaRPr lang="en-IN" sz="1800" dirty="0"/>
          </a:p>
          <a:p>
            <a:endParaRPr lang="en-US" sz="1800" dirty="0"/>
          </a:p>
        </p:txBody>
      </p:sp>
      <p:sp>
        <p:nvSpPr>
          <p:cNvPr id="4" name="Date Placeholder 3"/>
          <p:cNvSpPr>
            <a:spLocks noGrp="1"/>
          </p:cNvSpPr>
          <p:nvPr>
            <p:ph type="dt" sz="half" idx="10"/>
          </p:nvPr>
        </p:nvSpPr>
        <p:spPr/>
        <p:txBody>
          <a:bodyPr/>
          <a:lstStyle/>
          <a:p>
            <a:fld id="{222235B4-61C7-4425-958C-FB6A2E4AECEC}" type="datetime1">
              <a:rPr lang="en-US" smtClean="0"/>
              <a:t>7/31/2024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Dr. Rashmi Mishra                           Unit-I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55</a:t>
            </a:fld>
            <a:endParaRPr lang="en-US"/>
          </a:p>
        </p:txBody>
      </p:sp>
      <p:sp>
        <p:nvSpPr>
          <p:cNvPr id="7" name="Title 1"/>
          <p:cNvSpPr txBox="1">
            <a:spLocks/>
          </p:cNvSpPr>
          <p:nvPr/>
        </p:nvSpPr>
        <p:spPr>
          <a:xfrm>
            <a:off x="1371600" y="0"/>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a:ln>
                  <a:noFill/>
                </a:ln>
                <a:solidFill>
                  <a:schemeClr val="dk1"/>
                </a:solidFill>
                <a:effectLst/>
                <a:uLnTx/>
                <a:uFillTx/>
                <a:latin typeface="+mn-lt"/>
                <a:ea typeface="+mn-ea"/>
                <a:cs typeface="+mn-cs"/>
              </a:rPr>
              <a:t>Weekly</a:t>
            </a:r>
            <a:r>
              <a:rPr kumimoji="0" lang="en-US" sz="2400" b="0" i="0" u="none" strike="noStrike" kern="1200" cap="none" spc="0" normalizeH="0" noProof="0" dirty="0">
                <a:ln>
                  <a:noFill/>
                </a:ln>
                <a:solidFill>
                  <a:schemeClr val="dk1"/>
                </a:solidFill>
                <a:effectLst/>
                <a:uLnTx/>
                <a:uFillTx/>
                <a:latin typeface="+mn-lt"/>
                <a:ea typeface="+mn-ea"/>
                <a:cs typeface="+mn-cs"/>
              </a:rPr>
              <a:t> Assignment</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361791665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rmAutofit/>
          </a:bodyPr>
          <a:lstStyle/>
          <a:p>
            <a:r>
              <a:rPr lang="en-IN" sz="1800" dirty="0"/>
              <a:t>Explain Design thinking &amp; Innovation.</a:t>
            </a:r>
          </a:p>
          <a:p>
            <a:r>
              <a:rPr lang="en-IN" sz="1800" dirty="0"/>
              <a:t>Summarize Design Thinking Mindset and Principles. </a:t>
            </a:r>
          </a:p>
          <a:p>
            <a:r>
              <a:rPr lang="en-IN" sz="1800" dirty="0"/>
              <a:t>Discuss 5-Step Process of Design Thinking. </a:t>
            </a:r>
          </a:p>
          <a:p>
            <a:r>
              <a:rPr lang="en-IN" sz="1800" dirty="0"/>
              <a:t>Briefly describe Design Approaches. </a:t>
            </a:r>
          </a:p>
          <a:p>
            <a:r>
              <a:rPr lang="en-IN" sz="1800" dirty="0"/>
              <a:t>Illustrate examples of each design approaches. </a:t>
            </a:r>
          </a:p>
          <a:p>
            <a:r>
              <a:rPr lang="en-IN" sz="1800" dirty="0"/>
              <a:t>Describe Simon Sinek’s – Start with Why</a:t>
            </a:r>
          </a:p>
          <a:p>
            <a:r>
              <a:rPr lang="en-IN" sz="1800" dirty="0" err="1"/>
              <a:t>Analyze</a:t>
            </a:r>
            <a:r>
              <a:rPr lang="en-IN" sz="1800" dirty="0"/>
              <a:t> ”The Golden Circle”.</a:t>
            </a:r>
          </a:p>
          <a:p>
            <a:endParaRPr lang="en-IN" sz="1800" dirty="0"/>
          </a:p>
          <a:p>
            <a:endParaRPr lang="en-US" sz="1800" dirty="0"/>
          </a:p>
        </p:txBody>
      </p:sp>
      <p:sp>
        <p:nvSpPr>
          <p:cNvPr id="4" name="Date Placeholder 3"/>
          <p:cNvSpPr>
            <a:spLocks noGrp="1"/>
          </p:cNvSpPr>
          <p:nvPr>
            <p:ph type="dt" sz="half" idx="10"/>
          </p:nvPr>
        </p:nvSpPr>
        <p:spPr/>
        <p:txBody>
          <a:bodyPr/>
          <a:lstStyle/>
          <a:p>
            <a:fld id="{1103F226-27E8-47E5-923B-E00626749049}" type="datetime1">
              <a:rPr lang="en-US" smtClean="0"/>
              <a:t>7/31/2024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Dr. Rashmi Mishra                           Unit-I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56</a:t>
            </a:fld>
            <a:endParaRPr lang="en-US"/>
          </a:p>
        </p:txBody>
      </p:sp>
      <p:sp>
        <p:nvSpPr>
          <p:cNvPr id="7" name="Title 1"/>
          <p:cNvSpPr txBox="1">
            <a:spLocks/>
          </p:cNvSpPr>
          <p:nvPr/>
        </p:nvSpPr>
        <p:spPr>
          <a:xfrm>
            <a:off x="1371600" y="0"/>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a:ln>
                  <a:noFill/>
                </a:ln>
                <a:solidFill>
                  <a:schemeClr val="dk1"/>
                </a:solidFill>
                <a:effectLst/>
                <a:uLnTx/>
                <a:uFillTx/>
                <a:latin typeface="+mn-lt"/>
                <a:ea typeface="+mn-ea"/>
                <a:cs typeface="+mn-cs"/>
              </a:rPr>
              <a:t>Weekly</a:t>
            </a:r>
            <a:r>
              <a:rPr kumimoji="0" lang="en-US" sz="2400" b="0" i="0" u="none" strike="noStrike" kern="1200" cap="none" spc="0" normalizeH="0" noProof="0" dirty="0">
                <a:ln>
                  <a:noFill/>
                </a:ln>
                <a:solidFill>
                  <a:schemeClr val="dk1"/>
                </a:solidFill>
                <a:effectLst/>
                <a:uLnTx/>
                <a:uFillTx/>
                <a:latin typeface="+mn-lt"/>
                <a:ea typeface="+mn-ea"/>
                <a:cs typeface="+mn-cs"/>
              </a:rPr>
              <a:t> Assignment</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373057926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rmAutofit/>
          </a:bodyPr>
          <a:lstStyle/>
          <a:p>
            <a:r>
              <a:rPr lang="en-IN" sz="1800" dirty="0"/>
              <a:t>Explain Design thinking &amp; Innovation.</a:t>
            </a:r>
          </a:p>
          <a:p>
            <a:r>
              <a:rPr lang="en-IN" sz="1800" dirty="0"/>
              <a:t>Summarize Design Thinking Mindset and Principles. </a:t>
            </a:r>
          </a:p>
          <a:p>
            <a:r>
              <a:rPr lang="en-IN" sz="1800" dirty="0"/>
              <a:t>Discuss 5-Step Process of Design Thinking. </a:t>
            </a:r>
          </a:p>
          <a:p>
            <a:r>
              <a:rPr lang="en-IN" sz="1800" dirty="0"/>
              <a:t>Briefly describe Design Approaches. </a:t>
            </a:r>
          </a:p>
          <a:p>
            <a:r>
              <a:rPr lang="en-IN" sz="1800" dirty="0"/>
              <a:t>Illustrate examples of each design approaches. </a:t>
            </a:r>
          </a:p>
          <a:p>
            <a:r>
              <a:rPr lang="en-IN" sz="1800" dirty="0"/>
              <a:t>Describe Simon Sinek’s – Start with Why</a:t>
            </a:r>
          </a:p>
          <a:p>
            <a:r>
              <a:rPr lang="en-IN" sz="1800" dirty="0" err="1"/>
              <a:t>Analyze</a:t>
            </a:r>
            <a:r>
              <a:rPr lang="en-IN" sz="1800" dirty="0"/>
              <a:t> ”The Golden Circle”.</a:t>
            </a:r>
          </a:p>
          <a:p>
            <a:endParaRPr lang="en-IN" sz="1800" dirty="0"/>
          </a:p>
          <a:p>
            <a:endParaRPr lang="en-US" sz="1800" dirty="0"/>
          </a:p>
        </p:txBody>
      </p:sp>
      <p:sp>
        <p:nvSpPr>
          <p:cNvPr id="4" name="Date Placeholder 3"/>
          <p:cNvSpPr>
            <a:spLocks noGrp="1"/>
          </p:cNvSpPr>
          <p:nvPr>
            <p:ph type="dt" sz="half" idx="10"/>
          </p:nvPr>
        </p:nvSpPr>
        <p:spPr/>
        <p:txBody>
          <a:bodyPr/>
          <a:lstStyle/>
          <a:p>
            <a:fld id="{1FDFCD65-3AF7-4C8D-8021-B86C0C9940EB}" type="datetime1">
              <a:rPr lang="en-US" smtClean="0"/>
              <a:t>7/31/2024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Dr. Rashmi Mishra                           Unit-I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57</a:t>
            </a:fld>
            <a:endParaRPr lang="en-US"/>
          </a:p>
        </p:txBody>
      </p:sp>
      <p:sp>
        <p:nvSpPr>
          <p:cNvPr id="7" name="Title 1"/>
          <p:cNvSpPr txBox="1">
            <a:spLocks/>
          </p:cNvSpPr>
          <p:nvPr/>
        </p:nvSpPr>
        <p:spPr>
          <a:xfrm>
            <a:off x="1371600" y="0"/>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a:ln>
                  <a:noFill/>
                </a:ln>
                <a:solidFill>
                  <a:schemeClr val="dk1"/>
                </a:solidFill>
                <a:effectLst/>
                <a:uLnTx/>
                <a:uFillTx/>
                <a:latin typeface="+mn-lt"/>
                <a:ea typeface="+mn-ea"/>
                <a:cs typeface="+mn-cs"/>
              </a:rPr>
              <a:t>Weekly</a:t>
            </a:r>
            <a:r>
              <a:rPr kumimoji="0" lang="en-US" sz="2400" b="0" i="0" u="none" strike="noStrike" kern="1200" cap="none" spc="0" normalizeH="0" noProof="0" dirty="0">
                <a:ln>
                  <a:noFill/>
                </a:ln>
                <a:solidFill>
                  <a:schemeClr val="dk1"/>
                </a:solidFill>
                <a:effectLst/>
                <a:uLnTx/>
                <a:uFillTx/>
                <a:latin typeface="+mn-lt"/>
                <a:ea typeface="+mn-ea"/>
                <a:cs typeface="+mn-cs"/>
              </a:rPr>
              <a:t> Assignment</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353969546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678F6C30-30DA-4792-AAC5-B61344C69FEA}" type="datetime1">
              <a:rPr lang="en-US" smtClean="0"/>
              <a:t>7/31/2024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Dr. Rashmi Mishra                           Unit-I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58</a:t>
            </a:fld>
            <a:endParaRPr lang="en-US"/>
          </a:p>
        </p:txBody>
      </p:sp>
      <p:sp>
        <p:nvSpPr>
          <p:cNvPr id="7" name="Title 1"/>
          <p:cNvSpPr txBox="1">
            <a:spLocks/>
          </p:cNvSpPr>
          <p:nvPr/>
        </p:nvSpPr>
        <p:spPr>
          <a:xfrm>
            <a:off x="1312589" y="30126"/>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lvl="0" algn="ctr">
              <a:spcBef>
                <a:spcPct val="0"/>
              </a:spcBef>
              <a:defRPr/>
            </a:pPr>
            <a:r>
              <a:rPr lang="en-IN" sz="2400" dirty="0"/>
              <a:t>The Higher Purpose  </a:t>
            </a:r>
            <a:r>
              <a:rPr lang="en-US" sz="2400" dirty="0"/>
              <a:t>(CO1)</a:t>
            </a:r>
          </a:p>
        </p:txBody>
      </p:sp>
      <p:sp>
        <p:nvSpPr>
          <p:cNvPr id="10" name="object 2">
            <a:extLst>
              <a:ext uri="{FF2B5EF4-FFF2-40B4-BE49-F238E27FC236}">
                <a16:creationId xmlns:a16="http://schemas.microsoft.com/office/drawing/2014/main" id="{EE061A03-06B1-7057-6A67-403490350819}"/>
              </a:ext>
            </a:extLst>
          </p:cNvPr>
          <p:cNvSpPr/>
          <p:nvPr/>
        </p:nvSpPr>
        <p:spPr>
          <a:xfrm>
            <a:off x="1312589" y="1570635"/>
            <a:ext cx="6934200" cy="4358640"/>
          </a:xfrm>
          <a:prstGeom prst="rect">
            <a:avLst/>
          </a:prstGeom>
          <a:blipFill>
            <a:blip r:embed="rId2" cstate="print"/>
            <a:stretch>
              <a:fillRect/>
            </a:stretch>
          </a:blipFill>
        </p:spPr>
        <p:txBody>
          <a:bodyPr wrap="square" lIns="0" tIns="0" rIns="0" bIns="0" rtlCol="0"/>
          <a:lstStyle/>
          <a:p>
            <a:endParaRP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417776561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6854EAD5-D1AB-48CD-B45F-9C1D2B818A3A}" type="datetime1">
              <a:rPr lang="en-US" smtClean="0"/>
              <a:t>7/31/2024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Dr. Rashmi Mishra                           Unit-I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59</a:t>
            </a:fld>
            <a:endParaRPr lang="en-US"/>
          </a:p>
        </p:txBody>
      </p:sp>
      <p:sp>
        <p:nvSpPr>
          <p:cNvPr id="7" name="Title 1"/>
          <p:cNvSpPr txBox="1">
            <a:spLocks/>
          </p:cNvSpPr>
          <p:nvPr/>
        </p:nvSpPr>
        <p:spPr>
          <a:xfrm>
            <a:off x="1312589" y="30126"/>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algn="ctr">
              <a:spcBef>
                <a:spcPct val="0"/>
              </a:spcBef>
              <a:defRPr/>
            </a:pPr>
            <a:r>
              <a:rPr lang="en-IN" sz="2400" dirty="0"/>
              <a:t>Class Activity </a:t>
            </a:r>
            <a:r>
              <a:rPr lang="en-US" sz="2400" dirty="0"/>
              <a:t>(CO1)</a:t>
            </a:r>
          </a:p>
        </p:txBody>
      </p:sp>
      <p:sp>
        <p:nvSpPr>
          <p:cNvPr id="2" name="Rectangle 1">
            <a:extLst>
              <a:ext uri="{FF2B5EF4-FFF2-40B4-BE49-F238E27FC236}">
                <a16:creationId xmlns:a16="http://schemas.microsoft.com/office/drawing/2014/main" id="{E3935C0E-F327-1DC3-0A45-9593E7BE4E69}"/>
              </a:ext>
            </a:extLst>
          </p:cNvPr>
          <p:cNvSpPr/>
          <p:nvPr/>
        </p:nvSpPr>
        <p:spPr>
          <a:xfrm>
            <a:off x="2362200" y="3244334"/>
            <a:ext cx="5333999" cy="430887"/>
          </a:xfrm>
          <a:prstGeom prst="rect">
            <a:avLst/>
          </a:prstGeom>
        </p:spPr>
        <p:txBody>
          <a:bodyPr wrap="square">
            <a:spAutoFit/>
          </a:bodyPr>
          <a:lstStyle/>
          <a:p>
            <a:pPr algn="ctr"/>
            <a:r>
              <a:rPr lang="en-IN" sz="2200" dirty="0">
                <a:latin typeface="TimesNewRomanPSMT"/>
              </a:rPr>
              <a:t>LDO &amp; sharing insights </a:t>
            </a:r>
            <a:endParaRPr lang="en-IN" sz="2200" dirty="0"/>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3126640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53D25EC-21A5-9847-8AD4-98A9B585A575}"/>
              </a:ext>
            </a:extLst>
          </p:cNvPr>
          <p:cNvSpPr txBox="1">
            <a:spLocks/>
          </p:cNvSpPr>
          <p:nvPr/>
        </p:nvSpPr>
        <p:spPr>
          <a:xfrm>
            <a:off x="2171700" y="3"/>
            <a:ext cx="58293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algn="ctr"/>
            <a:r>
              <a:rPr lang="en-US" sz="2800" dirty="0"/>
              <a:t>Faculty</a:t>
            </a:r>
            <a:r>
              <a:rPr lang="en-US" sz="2400" dirty="0"/>
              <a:t> Profile: Coursera Achievements</a:t>
            </a:r>
          </a:p>
        </p:txBody>
      </p:sp>
      <p:sp>
        <p:nvSpPr>
          <p:cNvPr id="4" name="Date Placeholder 8"/>
          <p:cNvSpPr>
            <a:spLocks noGrp="1"/>
          </p:cNvSpPr>
          <p:nvPr>
            <p:ph type="dt" sz="half" idx="10"/>
          </p:nvPr>
        </p:nvSpPr>
        <p:spPr>
          <a:xfrm>
            <a:off x="428596" y="6492875"/>
            <a:ext cx="2133600" cy="365125"/>
          </a:xfrm>
        </p:spPr>
        <p:txBody>
          <a:bodyPr/>
          <a:lstStyle/>
          <a:p>
            <a:fld id="{F56A26D5-BB0D-4E08-BB02-E5DCD331B38D}" type="datetime1">
              <a:rPr lang="en-US" smtClean="0"/>
              <a:t>7/31/2024</a:t>
            </a:fld>
            <a:endParaRPr lang="en-US" dirty="0"/>
          </a:p>
        </p:txBody>
      </p:sp>
      <p:sp>
        <p:nvSpPr>
          <p:cNvPr id="6" name="Footer Placeholder 4">
            <a:extLst>
              <a:ext uri="{FF2B5EF4-FFF2-40B4-BE49-F238E27FC236}">
                <a16:creationId xmlns:a16="http://schemas.microsoft.com/office/drawing/2014/main" id="{F60777EF-AB41-44CD-AA5B-D3265C73A511}"/>
              </a:ext>
            </a:extLst>
          </p:cNvPr>
          <p:cNvSpPr>
            <a:spLocks noGrp="1"/>
          </p:cNvSpPr>
          <p:nvPr>
            <p:ph type="ftr" sz="quarter" idx="11"/>
          </p:nvPr>
        </p:nvSpPr>
        <p:spPr>
          <a:xfrm>
            <a:off x="2514600" y="6356350"/>
            <a:ext cx="5029200" cy="501650"/>
          </a:xfrm>
        </p:spPr>
        <p:txBody>
          <a:bodyPr anchor="ctr"/>
          <a:lstStyle/>
          <a:p>
            <a:r>
              <a:rPr lang="en-US"/>
              <a:t>Dr. Rashmi Mishra                           Unit-I</a:t>
            </a:r>
            <a:endParaRPr lang="en-US" dirty="0"/>
          </a:p>
        </p:txBody>
      </p:sp>
      <p:sp>
        <p:nvSpPr>
          <p:cNvPr id="7" name="Slide Number Placeholder 9"/>
          <p:cNvSpPr>
            <a:spLocks noGrp="1"/>
          </p:cNvSpPr>
          <p:nvPr>
            <p:ph type="sldNum" sz="quarter" idx="12"/>
          </p:nvPr>
        </p:nvSpPr>
        <p:spPr>
          <a:xfrm>
            <a:off x="6553200" y="6356350"/>
            <a:ext cx="2133600" cy="365125"/>
          </a:xfrm>
        </p:spPr>
        <p:txBody>
          <a:bodyPr/>
          <a:lstStyle/>
          <a:p>
            <a:fld id="{B6F15528-21DE-4FAA-801E-634DDDAF4B2B}" type="slidenum">
              <a:rPr lang="en-US" smtClean="0"/>
              <a:pPr/>
              <a:t>6</a:t>
            </a:fld>
            <a:endParaRPr lang="en-US"/>
          </a:p>
        </p:txBody>
      </p:sp>
      <p:sp>
        <p:nvSpPr>
          <p:cNvPr id="10" name="Content Placeholder 9">
            <a:extLst>
              <a:ext uri="{FF2B5EF4-FFF2-40B4-BE49-F238E27FC236}">
                <a16:creationId xmlns:a16="http://schemas.microsoft.com/office/drawing/2014/main" id="{CCD709DB-F7DA-0FC6-5B5C-88F302AFFD53}"/>
              </a:ext>
            </a:extLst>
          </p:cNvPr>
          <p:cNvSpPr>
            <a:spLocks noGrp="1"/>
          </p:cNvSpPr>
          <p:nvPr>
            <p:ph idx="1"/>
          </p:nvPr>
        </p:nvSpPr>
        <p:spPr/>
        <p:txBody>
          <a:bodyPr>
            <a:normAutofit fontScale="55000" lnSpcReduction="20000"/>
          </a:bodyPr>
          <a:lstStyle/>
          <a:p>
            <a:pPr marL="0" indent="0" algn="just">
              <a:buNone/>
            </a:pPr>
            <a:r>
              <a:rPr lang="en-US" b="1" dirty="0"/>
              <a:t>IBM Data Science certified on Apr 28, 2022</a:t>
            </a:r>
            <a:endParaRPr lang="en-IN" dirty="0"/>
          </a:p>
          <a:p>
            <a:pPr algn="just"/>
            <a:r>
              <a:rPr lang="en-US" dirty="0"/>
              <a:t>What is Data Science? </a:t>
            </a:r>
          </a:p>
          <a:p>
            <a:pPr algn="just"/>
            <a:r>
              <a:rPr lang="en-US" dirty="0"/>
              <a:t>Tools for Data Science </a:t>
            </a:r>
          </a:p>
          <a:p>
            <a:pPr algn="just"/>
            <a:r>
              <a:rPr lang="en-US" dirty="0"/>
              <a:t>Data Science Methodology</a:t>
            </a:r>
            <a:endParaRPr lang="en-IN" dirty="0"/>
          </a:p>
          <a:p>
            <a:pPr algn="just"/>
            <a:r>
              <a:rPr lang="en-US" dirty="0"/>
              <a:t>Python for Data Science, AI &amp; Development </a:t>
            </a:r>
          </a:p>
          <a:p>
            <a:pPr algn="just"/>
            <a:r>
              <a:rPr lang="en-US" dirty="0"/>
              <a:t>Python Project for Data Science</a:t>
            </a:r>
            <a:endParaRPr lang="en-IN" dirty="0"/>
          </a:p>
          <a:p>
            <a:pPr algn="just"/>
            <a:r>
              <a:rPr lang="en-US" dirty="0"/>
              <a:t>Databases and SQL for Data Science with </a:t>
            </a:r>
          </a:p>
          <a:p>
            <a:pPr algn="just"/>
            <a:r>
              <a:rPr lang="en-US" dirty="0"/>
              <a:t>Python Data Analysis with Python</a:t>
            </a:r>
            <a:endParaRPr lang="en-IN" dirty="0"/>
          </a:p>
          <a:p>
            <a:pPr algn="just"/>
            <a:r>
              <a:rPr lang="en-US" dirty="0"/>
              <a:t>Data Visualization with Python </a:t>
            </a:r>
          </a:p>
          <a:p>
            <a:pPr algn="just"/>
            <a:r>
              <a:rPr lang="en-US" dirty="0"/>
              <a:t>Machine Learning with Python </a:t>
            </a:r>
          </a:p>
          <a:p>
            <a:pPr algn="just"/>
            <a:r>
              <a:rPr lang="en-US" dirty="0"/>
              <a:t>Applied Data Science Capstone</a:t>
            </a:r>
            <a:endParaRPr lang="en-IN" dirty="0"/>
          </a:p>
          <a:p>
            <a:pPr marL="0" indent="0" algn="just">
              <a:buNone/>
            </a:pPr>
            <a:r>
              <a:rPr lang="en-US" b="1" dirty="0"/>
              <a:t>AI Product Management certified on Feb 10, 2022</a:t>
            </a:r>
            <a:endParaRPr lang="en-IN" dirty="0"/>
          </a:p>
          <a:p>
            <a:pPr algn="just"/>
            <a:r>
              <a:rPr lang="en-US" dirty="0"/>
              <a:t>Machine Learning Foundations for Product Managers Managing Machine Learning Projects</a:t>
            </a:r>
            <a:endParaRPr lang="en-IN" dirty="0"/>
          </a:p>
          <a:p>
            <a:pPr algn="just"/>
            <a:r>
              <a:rPr lang="en-US" dirty="0"/>
              <a:t>Human Factors in AI</a:t>
            </a:r>
            <a:endParaRPr lang="en-IN" dirty="0"/>
          </a:p>
          <a:p>
            <a:pPr marL="0" indent="0" algn="just">
              <a:buNone/>
            </a:pPr>
            <a:endParaRPr lang="en-US" sz="1800" dirty="0"/>
          </a:p>
        </p:txBody>
      </p:sp>
      <p:pic>
        <p:nvPicPr>
          <p:cNvPr id="9" name="Picture 8"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94371694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1E63AB2-C2B1-4311-8243-3B9F66D576AC}" type="datetime1">
              <a:rPr lang="en-US" smtClean="0"/>
              <a:t>7/31/2024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Dr. Rashmi Mishra                           Unit-I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60</a:t>
            </a:fld>
            <a:endParaRPr lang="en-US"/>
          </a:p>
        </p:txBody>
      </p:sp>
      <p:sp>
        <p:nvSpPr>
          <p:cNvPr id="7" name="Title 1"/>
          <p:cNvSpPr txBox="1">
            <a:spLocks/>
          </p:cNvSpPr>
          <p:nvPr/>
        </p:nvSpPr>
        <p:spPr>
          <a:xfrm>
            <a:off x="1312589" y="30126"/>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algn="ctr">
              <a:spcBef>
                <a:spcPct val="0"/>
              </a:spcBef>
              <a:defRPr/>
            </a:pPr>
            <a:r>
              <a:rPr lang="en-IN" sz="2400" dirty="0"/>
              <a:t>LD0 Framework Example for Innovation Input Index</a:t>
            </a:r>
            <a:r>
              <a:rPr lang="en-US" sz="2400" dirty="0"/>
              <a:t>(CO1)</a:t>
            </a:r>
          </a:p>
        </p:txBody>
      </p:sp>
      <p:pic>
        <p:nvPicPr>
          <p:cNvPr id="8" name="Picture 7" descr="Graphical user interface, diagram&#10;&#10;Description automatically generated">
            <a:extLst>
              <a:ext uri="{FF2B5EF4-FFF2-40B4-BE49-F238E27FC236}">
                <a16:creationId xmlns:a16="http://schemas.microsoft.com/office/drawing/2014/main" id="{F530F029-1794-64D4-70C6-F43CC41EAA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8450" y="1066800"/>
            <a:ext cx="8547100" cy="5029200"/>
          </a:xfrm>
          <a:prstGeom prst="rect">
            <a:avLst/>
          </a:prstGeom>
        </p:spPr>
      </p:pic>
      <p:pic>
        <p:nvPicPr>
          <p:cNvPr id="10" name="Picture 9"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366175507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2F46EA5-EE06-438E-8C05-27D2314ACE27}" type="datetime1">
              <a:rPr lang="en-US" smtClean="0"/>
              <a:t>7/31/2024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Dr. Rashmi Mishra                           Unit-I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61</a:t>
            </a:fld>
            <a:endParaRPr lang="en-US"/>
          </a:p>
        </p:txBody>
      </p:sp>
      <p:sp>
        <p:nvSpPr>
          <p:cNvPr id="7" name="Title 1"/>
          <p:cNvSpPr txBox="1">
            <a:spLocks/>
          </p:cNvSpPr>
          <p:nvPr/>
        </p:nvSpPr>
        <p:spPr>
          <a:xfrm>
            <a:off x="1312589" y="30126"/>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lvl="0" algn="ctr">
              <a:spcBef>
                <a:spcPct val="0"/>
              </a:spcBef>
              <a:defRPr/>
            </a:pPr>
            <a:r>
              <a:rPr lang="en-IN" sz="2400" spc="45" dirty="0">
                <a:solidFill>
                  <a:schemeClr val="tx1"/>
                </a:solidFill>
              </a:rPr>
              <a:t>VISUALIZATION </a:t>
            </a:r>
            <a:r>
              <a:rPr lang="en-IN" sz="2400" dirty="0">
                <a:solidFill>
                  <a:schemeClr val="tx1"/>
                </a:solidFill>
              </a:rPr>
              <a:t>-</a:t>
            </a:r>
            <a:r>
              <a:rPr lang="en-IN" sz="2400" spc="-85" dirty="0">
                <a:solidFill>
                  <a:schemeClr val="tx1"/>
                </a:solidFill>
              </a:rPr>
              <a:t> </a:t>
            </a:r>
            <a:r>
              <a:rPr lang="en-IN" sz="2400" spc="95" dirty="0">
                <a:solidFill>
                  <a:schemeClr val="tx1"/>
                </a:solidFill>
              </a:rPr>
              <a:t>Dream</a:t>
            </a:r>
            <a:r>
              <a:rPr lang="en-IN" sz="2400" spc="-40" dirty="0">
                <a:solidFill>
                  <a:schemeClr val="tx1"/>
                </a:solidFill>
              </a:rPr>
              <a:t> </a:t>
            </a:r>
            <a:r>
              <a:rPr lang="en-IN" sz="2400" spc="140" dirty="0">
                <a:solidFill>
                  <a:schemeClr val="tx1"/>
                </a:solidFill>
              </a:rPr>
              <a:t>after</a:t>
            </a:r>
            <a:r>
              <a:rPr lang="en-IN" sz="2400" spc="-50" dirty="0">
                <a:solidFill>
                  <a:schemeClr val="tx1"/>
                </a:solidFill>
              </a:rPr>
              <a:t> </a:t>
            </a:r>
            <a:r>
              <a:rPr lang="en-IN" sz="2400" spc="90" dirty="0">
                <a:solidFill>
                  <a:schemeClr val="tx1"/>
                </a:solidFill>
              </a:rPr>
              <a:t>5</a:t>
            </a:r>
            <a:r>
              <a:rPr lang="en-IN" sz="2400" spc="-90" dirty="0">
                <a:solidFill>
                  <a:schemeClr val="tx1"/>
                </a:solidFill>
              </a:rPr>
              <a:t> </a:t>
            </a:r>
            <a:r>
              <a:rPr lang="en-IN" sz="2400" spc="5" dirty="0">
                <a:solidFill>
                  <a:schemeClr val="tx1"/>
                </a:solidFill>
              </a:rPr>
              <a:t>/</a:t>
            </a:r>
            <a:r>
              <a:rPr lang="en-IN" sz="2400" spc="-75" dirty="0">
                <a:solidFill>
                  <a:schemeClr val="tx1"/>
                </a:solidFill>
              </a:rPr>
              <a:t> </a:t>
            </a:r>
            <a:r>
              <a:rPr lang="en-IN" sz="2400" spc="80" dirty="0">
                <a:solidFill>
                  <a:schemeClr val="tx1"/>
                </a:solidFill>
              </a:rPr>
              <a:t>10</a:t>
            </a:r>
            <a:r>
              <a:rPr lang="en-IN" sz="2400" spc="-65" dirty="0">
                <a:solidFill>
                  <a:schemeClr val="tx1"/>
                </a:solidFill>
              </a:rPr>
              <a:t> </a:t>
            </a:r>
            <a:r>
              <a:rPr lang="en-IN" sz="2400" spc="80" dirty="0">
                <a:solidFill>
                  <a:schemeClr val="tx1"/>
                </a:solidFill>
              </a:rPr>
              <a:t>years…..</a:t>
            </a:r>
            <a:r>
              <a:rPr lang="en-IN" sz="2400" dirty="0">
                <a:solidFill>
                  <a:schemeClr val="tx1"/>
                </a:solidFill>
              </a:rPr>
              <a:t>  </a:t>
            </a:r>
            <a:r>
              <a:rPr lang="en-US" sz="2400" dirty="0">
                <a:solidFill>
                  <a:schemeClr val="tx1"/>
                </a:solidFill>
              </a:rPr>
              <a:t>(CO1)</a:t>
            </a:r>
          </a:p>
        </p:txBody>
      </p:sp>
      <p:sp>
        <p:nvSpPr>
          <p:cNvPr id="10" name="object 3">
            <a:extLst>
              <a:ext uri="{FF2B5EF4-FFF2-40B4-BE49-F238E27FC236}">
                <a16:creationId xmlns:a16="http://schemas.microsoft.com/office/drawing/2014/main" id="{34471BEB-C2E9-871F-AA95-99030E119A95}"/>
              </a:ext>
            </a:extLst>
          </p:cNvPr>
          <p:cNvSpPr/>
          <p:nvPr/>
        </p:nvSpPr>
        <p:spPr>
          <a:xfrm>
            <a:off x="786384" y="1570355"/>
            <a:ext cx="7571232" cy="4358640"/>
          </a:xfrm>
          <a:prstGeom prst="rect">
            <a:avLst/>
          </a:prstGeom>
          <a:blipFill>
            <a:blip r:embed="rId2" cstate="print"/>
            <a:stretch>
              <a:fillRect/>
            </a:stretch>
          </a:blipFill>
        </p:spPr>
        <p:txBody>
          <a:bodyPr wrap="square" lIns="0" tIns="0" rIns="0" bIns="0" rtlCol="0"/>
          <a:lstStyle/>
          <a:p>
            <a:endParaRP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420660252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D3BA5A7E-EEE4-4B3F-8956-AADA454CBFF3}" type="datetime1">
              <a:rPr lang="en-US" smtClean="0"/>
              <a:t>7/31/2024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Dr. Rashmi Mishra                           Unit-I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62</a:t>
            </a:fld>
            <a:endParaRPr lang="en-US"/>
          </a:p>
        </p:txBody>
      </p:sp>
      <p:sp>
        <p:nvSpPr>
          <p:cNvPr id="7" name="Title 1"/>
          <p:cNvSpPr txBox="1">
            <a:spLocks/>
          </p:cNvSpPr>
          <p:nvPr/>
        </p:nvSpPr>
        <p:spPr>
          <a:xfrm>
            <a:off x="1312589" y="30126"/>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lvl="0" algn="ctr">
              <a:spcBef>
                <a:spcPct val="0"/>
              </a:spcBef>
              <a:defRPr/>
            </a:pPr>
            <a:r>
              <a:rPr lang="en-IN" sz="2400" dirty="0"/>
              <a:t>Visualization </a:t>
            </a:r>
            <a:r>
              <a:rPr lang="en-US" sz="2400" dirty="0"/>
              <a:t>(CO1)</a:t>
            </a:r>
          </a:p>
        </p:txBody>
      </p:sp>
      <p:sp>
        <p:nvSpPr>
          <p:cNvPr id="3" name="Content Placeholder 2">
            <a:extLst>
              <a:ext uri="{FF2B5EF4-FFF2-40B4-BE49-F238E27FC236}">
                <a16:creationId xmlns:a16="http://schemas.microsoft.com/office/drawing/2014/main" id="{255E28F6-326D-12CB-758F-83D38A739080}"/>
              </a:ext>
            </a:extLst>
          </p:cNvPr>
          <p:cNvSpPr>
            <a:spLocks noGrp="1"/>
          </p:cNvSpPr>
          <p:nvPr>
            <p:ph idx="1"/>
          </p:nvPr>
        </p:nvSpPr>
        <p:spPr/>
        <p:txBody>
          <a:bodyPr>
            <a:normAutofit/>
          </a:bodyPr>
          <a:lstStyle/>
          <a:p>
            <a:pPr algn="just"/>
            <a:r>
              <a:rPr lang="en-IN" sz="1800" b="1" dirty="0"/>
              <a:t>Visualization</a:t>
            </a:r>
            <a:r>
              <a:rPr lang="en-IN" sz="1800" dirty="0"/>
              <a:t> is about using images. It’s not about drawing; it’s about visual thinking. It pushes us beyond using words or language alone. It is a way of unlocking a different part of our brains that allows us to think nonverbally and that managers might not normally use.</a:t>
            </a:r>
            <a:endParaRPr lang="en-US" sz="1800" dirty="0"/>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3753212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32FA7504-2A4D-4973-A330-681C7B418BC2}" type="datetime1">
              <a:rPr lang="en-US" smtClean="0"/>
              <a:t>7/31/2024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Dr. Rashmi Mishra                           Unit-I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63</a:t>
            </a:fld>
            <a:endParaRPr lang="en-US"/>
          </a:p>
        </p:txBody>
      </p:sp>
      <p:sp>
        <p:nvSpPr>
          <p:cNvPr id="7" name="Title 1"/>
          <p:cNvSpPr txBox="1">
            <a:spLocks/>
          </p:cNvSpPr>
          <p:nvPr/>
        </p:nvSpPr>
        <p:spPr>
          <a:xfrm>
            <a:off x="1312589" y="30126"/>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lvl="0" algn="ctr">
              <a:spcBef>
                <a:spcPct val="0"/>
              </a:spcBef>
              <a:defRPr/>
            </a:pPr>
            <a:r>
              <a:rPr lang="en-IN" sz="2400" dirty="0"/>
              <a:t>Visualisation importance in design thinking </a:t>
            </a:r>
            <a:r>
              <a:rPr lang="en-US" sz="2400" dirty="0"/>
              <a:t>(CO1)</a:t>
            </a:r>
          </a:p>
        </p:txBody>
      </p:sp>
      <p:sp>
        <p:nvSpPr>
          <p:cNvPr id="3" name="Content Placeholder 2">
            <a:extLst>
              <a:ext uri="{FF2B5EF4-FFF2-40B4-BE49-F238E27FC236}">
                <a16:creationId xmlns:a16="http://schemas.microsoft.com/office/drawing/2014/main" id="{E079B676-7CDC-D406-630F-29D7A822491B}"/>
              </a:ext>
            </a:extLst>
          </p:cNvPr>
          <p:cNvSpPr>
            <a:spLocks noGrp="1"/>
          </p:cNvSpPr>
          <p:nvPr>
            <p:ph idx="1"/>
          </p:nvPr>
        </p:nvSpPr>
        <p:spPr/>
        <p:txBody>
          <a:bodyPr>
            <a:normAutofit/>
          </a:bodyPr>
          <a:lstStyle/>
          <a:p>
            <a:r>
              <a:rPr lang="en-IN" sz="2200" b="1" dirty="0"/>
              <a:t>Understand the problem</a:t>
            </a:r>
          </a:p>
          <a:p>
            <a:r>
              <a:rPr lang="en-IN" sz="2200" b="1" dirty="0"/>
              <a:t>Idea generation</a:t>
            </a:r>
          </a:p>
          <a:p>
            <a:r>
              <a:rPr lang="en-IN" sz="2200" b="1" dirty="0"/>
              <a:t>Build and test solutions</a:t>
            </a:r>
            <a:endParaRPr lang="en-US" sz="2200" dirty="0"/>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136751314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8A11B798-B106-4191-89BF-E77871B5A62E}" type="datetime1">
              <a:rPr lang="en-US" smtClean="0"/>
              <a:t>7/31/2024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Dr. Rashmi Mishra                           Unit-I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64</a:t>
            </a:fld>
            <a:endParaRPr lang="en-US"/>
          </a:p>
        </p:txBody>
      </p:sp>
      <p:sp>
        <p:nvSpPr>
          <p:cNvPr id="7" name="Title 1"/>
          <p:cNvSpPr txBox="1">
            <a:spLocks/>
          </p:cNvSpPr>
          <p:nvPr/>
        </p:nvSpPr>
        <p:spPr>
          <a:xfrm>
            <a:off x="1312589" y="30126"/>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marL="12700" algn="ctr">
              <a:lnSpc>
                <a:spcPct val="100000"/>
              </a:lnSpc>
              <a:spcBef>
                <a:spcPts val="100"/>
              </a:spcBef>
            </a:pPr>
            <a:r>
              <a:rPr lang="en-IN" sz="2400" spc="35" dirty="0">
                <a:solidFill>
                  <a:schemeClr val="tx1"/>
                </a:solidFill>
              </a:rPr>
              <a:t>WHEEL</a:t>
            </a:r>
            <a:r>
              <a:rPr lang="en-IN" sz="2400" spc="-80" dirty="0">
                <a:solidFill>
                  <a:schemeClr val="tx1"/>
                </a:solidFill>
              </a:rPr>
              <a:t> </a:t>
            </a:r>
            <a:r>
              <a:rPr lang="en-IN" sz="2400" spc="5" dirty="0">
                <a:solidFill>
                  <a:schemeClr val="tx1"/>
                </a:solidFill>
              </a:rPr>
              <a:t>OF</a:t>
            </a:r>
            <a:r>
              <a:rPr lang="en-IN" sz="2400" spc="-85" dirty="0">
                <a:solidFill>
                  <a:schemeClr val="tx1"/>
                </a:solidFill>
              </a:rPr>
              <a:t> </a:t>
            </a:r>
            <a:r>
              <a:rPr lang="en-IN" sz="2400" spc="35" dirty="0">
                <a:solidFill>
                  <a:schemeClr val="tx1"/>
                </a:solidFill>
              </a:rPr>
              <a:t>LIFE</a:t>
            </a:r>
            <a:r>
              <a:rPr lang="en-IN" sz="2400" spc="-30" dirty="0">
                <a:solidFill>
                  <a:schemeClr val="tx1"/>
                </a:solidFill>
              </a:rPr>
              <a:t> </a:t>
            </a:r>
            <a:r>
              <a:rPr lang="en-IN" sz="2400" spc="-135" dirty="0">
                <a:solidFill>
                  <a:schemeClr val="tx1"/>
                </a:solidFill>
              </a:rPr>
              <a:t>–</a:t>
            </a:r>
            <a:r>
              <a:rPr lang="en-IN" sz="2400" spc="-65" dirty="0">
                <a:solidFill>
                  <a:schemeClr val="tx1"/>
                </a:solidFill>
              </a:rPr>
              <a:t> </a:t>
            </a:r>
            <a:r>
              <a:rPr lang="en-IN" sz="2400" spc="135" dirty="0">
                <a:solidFill>
                  <a:schemeClr val="tx1"/>
                </a:solidFill>
              </a:rPr>
              <a:t>How</a:t>
            </a:r>
            <a:r>
              <a:rPr lang="en-IN" sz="2400" spc="-55" dirty="0">
                <a:solidFill>
                  <a:schemeClr val="tx1"/>
                </a:solidFill>
              </a:rPr>
              <a:t> </a:t>
            </a:r>
            <a:r>
              <a:rPr lang="en-IN" sz="2400" spc="110" dirty="0">
                <a:solidFill>
                  <a:schemeClr val="tx1"/>
                </a:solidFill>
              </a:rPr>
              <a:t>much</a:t>
            </a:r>
            <a:r>
              <a:rPr lang="en-IN" sz="2400" spc="-30" dirty="0">
                <a:solidFill>
                  <a:schemeClr val="tx1"/>
                </a:solidFill>
              </a:rPr>
              <a:t> </a:t>
            </a:r>
            <a:r>
              <a:rPr lang="en-IN" sz="2400" spc="120" dirty="0">
                <a:solidFill>
                  <a:schemeClr val="tx1"/>
                </a:solidFill>
              </a:rPr>
              <a:t>time</a:t>
            </a:r>
            <a:r>
              <a:rPr lang="en-IN" sz="2400" spc="-60" dirty="0">
                <a:solidFill>
                  <a:schemeClr val="tx1"/>
                </a:solidFill>
              </a:rPr>
              <a:t> </a:t>
            </a:r>
            <a:r>
              <a:rPr lang="en-IN" sz="2400" spc="114" dirty="0">
                <a:solidFill>
                  <a:schemeClr val="tx1"/>
                </a:solidFill>
              </a:rPr>
              <a:t>are</a:t>
            </a:r>
            <a:r>
              <a:rPr lang="en-IN" sz="2400" spc="-60" dirty="0">
                <a:solidFill>
                  <a:schemeClr val="tx1"/>
                </a:solidFill>
              </a:rPr>
              <a:t> </a:t>
            </a:r>
            <a:r>
              <a:rPr lang="en-IN" sz="2400" spc="135" dirty="0">
                <a:solidFill>
                  <a:schemeClr val="tx1"/>
                </a:solidFill>
              </a:rPr>
              <a:t>we</a:t>
            </a:r>
            <a:r>
              <a:rPr lang="en-IN" sz="2400" spc="-80" dirty="0">
                <a:solidFill>
                  <a:schemeClr val="tx1"/>
                </a:solidFill>
              </a:rPr>
              <a:t> </a:t>
            </a:r>
            <a:r>
              <a:rPr lang="en-IN" sz="2400" spc="110" dirty="0">
                <a:solidFill>
                  <a:schemeClr val="tx1"/>
                </a:solidFill>
              </a:rPr>
              <a:t>devoting</a:t>
            </a:r>
            <a:r>
              <a:rPr lang="en-IN" sz="2400" spc="-40" dirty="0">
                <a:solidFill>
                  <a:schemeClr val="tx1"/>
                </a:solidFill>
              </a:rPr>
              <a:t> </a:t>
            </a:r>
            <a:r>
              <a:rPr lang="en-IN" sz="2400" spc="140" dirty="0">
                <a:solidFill>
                  <a:schemeClr val="tx1"/>
                </a:solidFill>
              </a:rPr>
              <a:t>to </a:t>
            </a:r>
            <a:r>
              <a:rPr lang="en-IN" sz="2400" spc="170" dirty="0">
                <a:solidFill>
                  <a:schemeClr val="tx1"/>
                </a:solidFill>
              </a:rPr>
              <a:t>p</a:t>
            </a:r>
            <a:r>
              <a:rPr lang="en-IN" sz="2400" spc="120" dirty="0">
                <a:solidFill>
                  <a:schemeClr val="tx1"/>
                </a:solidFill>
              </a:rPr>
              <a:t>ri</a:t>
            </a:r>
            <a:r>
              <a:rPr lang="en-IN" sz="2400" spc="229" dirty="0">
                <a:solidFill>
                  <a:schemeClr val="tx1"/>
                </a:solidFill>
              </a:rPr>
              <a:t>o</a:t>
            </a:r>
            <a:r>
              <a:rPr lang="en-IN" sz="2400" spc="180" dirty="0">
                <a:solidFill>
                  <a:schemeClr val="tx1"/>
                </a:solidFill>
              </a:rPr>
              <a:t>ri</a:t>
            </a:r>
            <a:r>
              <a:rPr lang="en-IN" sz="2400" spc="170" dirty="0">
                <a:solidFill>
                  <a:schemeClr val="tx1"/>
                </a:solidFill>
              </a:rPr>
              <a:t>t</a:t>
            </a:r>
            <a:r>
              <a:rPr lang="en-IN" sz="2400" spc="55" dirty="0">
                <a:solidFill>
                  <a:schemeClr val="tx1"/>
                </a:solidFill>
              </a:rPr>
              <a:t>i</a:t>
            </a:r>
            <a:r>
              <a:rPr lang="en-IN" sz="2400" spc="130" dirty="0">
                <a:solidFill>
                  <a:schemeClr val="tx1"/>
                </a:solidFill>
              </a:rPr>
              <a:t>e</a:t>
            </a:r>
            <a:r>
              <a:rPr lang="en-IN" sz="2400" spc="70" dirty="0">
                <a:solidFill>
                  <a:schemeClr val="tx1"/>
                </a:solidFill>
              </a:rPr>
              <a:t>s?</a:t>
            </a:r>
            <a:r>
              <a:rPr lang="en-IN" sz="2400" dirty="0">
                <a:solidFill>
                  <a:schemeClr val="tx1"/>
                </a:solidFill>
              </a:rPr>
              <a:t>  </a:t>
            </a:r>
            <a:r>
              <a:rPr lang="en-US" sz="2400" dirty="0">
                <a:solidFill>
                  <a:schemeClr val="tx1"/>
                </a:solidFill>
              </a:rPr>
              <a:t>(CO1)</a:t>
            </a:r>
          </a:p>
        </p:txBody>
      </p:sp>
      <p:grpSp>
        <p:nvGrpSpPr>
          <p:cNvPr id="8" name="object 3">
            <a:extLst>
              <a:ext uri="{FF2B5EF4-FFF2-40B4-BE49-F238E27FC236}">
                <a16:creationId xmlns:a16="http://schemas.microsoft.com/office/drawing/2014/main" id="{8D743D84-ADBB-9EEB-E84A-A11AB861EDA5}"/>
              </a:ext>
            </a:extLst>
          </p:cNvPr>
          <p:cNvGrpSpPr/>
          <p:nvPr/>
        </p:nvGrpSpPr>
        <p:grpSpPr>
          <a:xfrm>
            <a:off x="2514600" y="1989296"/>
            <a:ext cx="3801110" cy="3747770"/>
            <a:chOff x="2489584" y="1015309"/>
            <a:chExt cx="3801110" cy="3747770"/>
          </a:xfrm>
        </p:grpSpPr>
        <p:sp>
          <p:nvSpPr>
            <p:cNvPr id="10" name="object 4">
              <a:extLst>
                <a:ext uri="{FF2B5EF4-FFF2-40B4-BE49-F238E27FC236}">
                  <a16:creationId xmlns:a16="http://schemas.microsoft.com/office/drawing/2014/main" id="{FF220FAB-C596-DDC7-CC16-12F8DBDDB42F}"/>
                </a:ext>
              </a:extLst>
            </p:cNvPr>
            <p:cNvSpPr/>
            <p:nvPr/>
          </p:nvSpPr>
          <p:spPr>
            <a:xfrm>
              <a:off x="2489584" y="1015309"/>
              <a:ext cx="3800674" cy="3747430"/>
            </a:xfrm>
            <a:prstGeom prst="rect">
              <a:avLst/>
            </a:prstGeom>
            <a:blipFill>
              <a:blip r:embed="rId2" cstate="print"/>
              <a:stretch>
                <a:fillRect/>
              </a:stretch>
            </a:blipFill>
          </p:spPr>
          <p:txBody>
            <a:bodyPr wrap="square" lIns="0" tIns="0" rIns="0" bIns="0" rtlCol="0"/>
            <a:lstStyle/>
            <a:p>
              <a:endParaRPr/>
            </a:p>
          </p:txBody>
        </p:sp>
        <p:sp>
          <p:nvSpPr>
            <p:cNvPr id="11" name="object 5">
              <a:extLst>
                <a:ext uri="{FF2B5EF4-FFF2-40B4-BE49-F238E27FC236}">
                  <a16:creationId xmlns:a16="http://schemas.microsoft.com/office/drawing/2014/main" id="{F1E197F6-090B-C0AF-2BD6-806B1B42A29F}"/>
                </a:ext>
              </a:extLst>
            </p:cNvPr>
            <p:cNvSpPr/>
            <p:nvPr/>
          </p:nvSpPr>
          <p:spPr>
            <a:xfrm>
              <a:off x="2930652" y="3069589"/>
              <a:ext cx="1362075" cy="1646555"/>
            </a:xfrm>
            <a:custGeom>
              <a:avLst/>
              <a:gdLst/>
              <a:ahLst/>
              <a:cxnLst/>
              <a:rect l="l" t="t" r="r" b="b"/>
              <a:pathLst>
                <a:path w="1362075" h="1646554">
                  <a:moveTo>
                    <a:pt x="1361948" y="221996"/>
                  </a:moveTo>
                  <a:lnTo>
                    <a:pt x="1352677" y="213360"/>
                  </a:lnTo>
                  <a:lnTo>
                    <a:pt x="20218" y="1615960"/>
                  </a:lnTo>
                  <a:lnTo>
                    <a:pt x="35052" y="1552917"/>
                  </a:lnTo>
                  <a:lnTo>
                    <a:pt x="35941" y="1549501"/>
                  </a:lnTo>
                  <a:lnTo>
                    <a:pt x="33782" y="1546085"/>
                  </a:lnTo>
                  <a:lnTo>
                    <a:pt x="26924" y="1544472"/>
                  </a:lnTo>
                  <a:lnTo>
                    <a:pt x="23495" y="1546593"/>
                  </a:lnTo>
                  <a:lnTo>
                    <a:pt x="22733" y="1550009"/>
                  </a:lnTo>
                  <a:lnTo>
                    <a:pt x="0" y="1646453"/>
                  </a:lnTo>
                  <a:lnTo>
                    <a:pt x="16281" y="1641716"/>
                  </a:lnTo>
                  <a:lnTo>
                    <a:pt x="98552" y="1617814"/>
                  </a:lnTo>
                  <a:lnTo>
                    <a:pt x="100457" y="1614284"/>
                  </a:lnTo>
                  <a:lnTo>
                    <a:pt x="98425" y="1607553"/>
                  </a:lnTo>
                  <a:lnTo>
                    <a:pt x="94996" y="1605610"/>
                  </a:lnTo>
                  <a:lnTo>
                    <a:pt x="29400" y="1624672"/>
                  </a:lnTo>
                  <a:lnTo>
                    <a:pt x="1361948" y="221996"/>
                  </a:lnTo>
                  <a:close/>
                </a:path>
                <a:path w="1362075" h="1646554">
                  <a:moveTo>
                    <a:pt x="1361948" y="8636"/>
                  </a:moveTo>
                  <a:lnTo>
                    <a:pt x="1352677" y="0"/>
                  </a:lnTo>
                  <a:lnTo>
                    <a:pt x="20231" y="1402575"/>
                  </a:lnTo>
                  <a:lnTo>
                    <a:pt x="35052" y="1339557"/>
                  </a:lnTo>
                  <a:lnTo>
                    <a:pt x="35941" y="1336141"/>
                  </a:lnTo>
                  <a:lnTo>
                    <a:pt x="33782" y="1332725"/>
                  </a:lnTo>
                  <a:lnTo>
                    <a:pt x="26924" y="1331112"/>
                  </a:lnTo>
                  <a:lnTo>
                    <a:pt x="23495" y="1333233"/>
                  </a:lnTo>
                  <a:lnTo>
                    <a:pt x="22733" y="1336636"/>
                  </a:lnTo>
                  <a:lnTo>
                    <a:pt x="0" y="1433093"/>
                  </a:lnTo>
                  <a:lnTo>
                    <a:pt x="16332" y="1428343"/>
                  </a:lnTo>
                  <a:lnTo>
                    <a:pt x="98552" y="1404454"/>
                  </a:lnTo>
                  <a:lnTo>
                    <a:pt x="100457" y="1400924"/>
                  </a:lnTo>
                  <a:lnTo>
                    <a:pt x="98425" y="1394193"/>
                  </a:lnTo>
                  <a:lnTo>
                    <a:pt x="94996" y="1392250"/>
                  </a:lnTo>
                  <a:lnTo>
                    <a:pt x="29375" y="1411325"/>
                  </a:lnTo>
                  <a:lnTo>
                    <a:pt x="1361948" y="8636"/>
                  </a:lnTo>
                  <a:close/>
                </a:path>
              </a:pathLst>
            </a:custGeom>
            <a:solidFill>
              <a:srgbClr val="497DBA"/>
            </a:solidFill>
          </p:spPr>
          <p:txBody>
            <a:bodyPr wrap="square" lIns="0" tIns="0" rIns="0" bIns="0" rtlCol="0"/>
            <a:lstStyle/>
            <a:p>
              <a:endParaRPr/>
            </a:p>
          </p:txBody>
        </p:sp>
      </p:grpSp>
      <p:sp>
        <p:nvSpPr>
          <p:cNvPr id="12" name="object 8">
            <a:extLst>
              <a:ext uri="{FF2B5EF4-FFF2-40B4-BE49-F238E27FC236}">
                <a16:creationId xmlns:a16="http://schemas.microsoft.com/office/drawing/2014/main" id="{17B69FB7-EABC-A802-0FBF-9CBA6E40B80F}"/>
              </a:ext>
            </a:extLst>
          </p:cNvPr>
          <p:cNvSpPr txBox="1"/>
          <p:nvPr/>
        </p:nvSpPr>
        <p:spPr>
          <a:xfrm>
            <a:off x="1692275" y="2895600"/>
            <a:ext cx="822325" cy="299720"/>
          </a:xfrm>
          <a:prstGeom prst="rect">
            <a:avLst/>
          </a:prstGeom>
        </p:spPr>
        <p:txBody>
          <a:bodyPr vert="horz" wrap="square" lIns="0" tIns="12700" rIns="0" bIns="0" rtlCol="0">
            <a:spAutoFit/>
          </a:bodyPr>
          <a:lstStyle/>
          <a:p>
            <a:pPr marL="12700">
              <a:lnSpc>
                <a:spcPct val="100000"/>
              </a:lnSpc>
              <a:spcBef>
                <a:spcPts val="100"/>
              </a:spcBef>
            </a:pPr>
            <a:r>
              <a:rPr sz="1800" spc="10" dirty="0">
                <a:latin typeface="Carlito"/>
                <a:cs typeface="Carlito"/>
              </a:rPr>
              <a:t>L</a:t>
            </a:r>
            <a:r>
              <a:rPr sz="1800" spc="-10" dirty="0">
                <a:latin typeface="Carlito"/>
                <a:cs typeface="Carlito"/>
              </a:rPr>
              <a:t>e</a:t>
            </a:r>
            <a:r>
              <a:rPr sz="1800" dirty="0">
                <a:latin typeface="Carlito"/>
                <a:cs typeface="Carlito"/>
              </a:rPr>
              <a:t>ar</a:t>
            </a:r>
            <a:r>
              <a:rPr sz="1800" spc="-15" dirty="0">
                <a:latin typeface="Carlito"/>
                <a:cs typeface="Carlito"/>
              </a:rPr>
              <a:t>n</a:t>
            </a:r>
            <a:r>
              <a:rPr sz="1800" spc="-5" dirty="0">
                <a:latin typeface="Carlito"/>
                <a:cs typeface="Carlito"/>
              </a:rPr>
              <a:t>i</a:t>
            </a:r>
            <a:r>
              <a:rPr sz="1800" spc="-10" dirty="0">
                <a:latin typeface="Carlito"/>
                <a:cs typeface="Carlito"/>
              </a:rPr>
              <a:t>n</a:t>
            </a:r>
            <a:r>
              <a:rPr sz="1800" dirty="0">
                <a:latin typeface="Carlito"/>
                <a:cs typeface="Carlito"/>
              </a:rPr>
              <a:t>g</a:t>
            </a:r>
          </a:p>
        </p:txBody>
      </p:sp>
      <p:sp>
        <p:nvSpPr>
          <p:cNvPr id="13" name="object 9">
            <a:extLst>
              <a:ext uri="{FF2B5EF4-FFF2-40B4-BE49-F238E27FC236}">
                <a16:creationId xmlns:a16="http://schemas.microsoft.com/office/drawing/2014/main" id="{ADBEFA30-B989-DB8F-4A2C-918ECC03AD27}"/>
              </a:ext>
            </a:extLst>
          </p:cNvPr>
          <p:cNvSpPr txBox="1"/>
          <p:nvPr/>
        </p:nvSpPr>
        <p:spPr>
          <a:xfrm>
            <a:off x="1875790" y="4168971"/>
            <a:ext cx="638810" cy="299720"/>
          </a:xfrm>
          <a:prstGeom prst="rect">
            <a:avLst/>
          </a:prstGeom>
        </p:spPr>
        <p:txBody>
          <a:bodyPr vert="horz" wrap="square" lIns="0" tIns="12700" rIns="0" bIns="0" rtlCol="0">
            <a:spAutoFit/>
          </a:bodyPr>
          <a:lstStyle/>
          <a:p>
            <a:pPr marL="12700">
              <a:lnSpc>
                <a:spcPct val="100000"/>
              </a:lnSpc>
              <a:spcBef>
                <a:spcPts val="100"/>
              </a:spcBef>
            </a:pPr>
            <a:r>
              <a:rPr sz="1800" spc="-5" dirty="0">
                <a:latin typeface="Carlito"/>
                <a:cs typeface="Carlito"/>
              </a:rPr>
              <a:t>Ca</a:t>
            </a:r>
            <a:r>
              <a:rPr sz="1800" spc="-30" dirty="0">
                <a:latin typeface="Carlito"/>
                <a:cs typeface="Carlito"/>
              </a:rPr>
              <a:t>r</a:t>
            </a:r>
            <a:r>
              <a:rPr sz="1800" spc="-10" dirty="0">
                <a:latin typeface="Carlito"/>
                <a:cs typeface="Carlito"/>
              </a:rPr>
              <a:t>ee</a:t>
            </a:r>
            <a:r>
              <a:rPr sz="1800" dirty="0">
                <a:latin typeface="Carlito"/>
                <a:cs typeface="Carlito"/>
              </a:rPr>
              <a:t>r</a:t>
            </a:r>
            <a:endParaRPr sz="1800">
              <a:latin typeface="Carlito"/>
              <a:cs typeface="Carlito"/>
            </a:endParaRPr>
          </a:p>
        </p:txBody>
      </p:sp>
      <p:sp>
        <p:nvSpPr>
          <p:cNvPr id="14" name="object 11">
            <a:extLst>
              <a:ext uri="{FF2B5EF4-FFF2-40B4-BE49-F238E27FC236}">
                <a16:creationId xmlns:a16="http://schemas.microsoft.com/office/drawing/2014/main" id="{8C5D035F-93D5-3931-C57E-0A8B759AD06D}"/>
              </a:ext>
            </a:extLst>
          </p:cNvPr>
          <p:cNvSpPr txBox="1"/>
          <p:nvPr/>
        </p:nvSpPr>
        <p:spPr>
          <a:xfrm>
            <a:off x="2081581" y="5297950"/>
            <a:ext cx="782955" cy="586105"/>
          </a:xfrm>
          <a:prstGeom prst="rect">
            <a:avLst/>
          </a:prstGeom>
        </p:spPr>
        <p:txBody>
          <a:bodyPr vert="horz" wrap="square" lIns="0" tIns="12700" rIns="0" bIns="0" rtlCol="0">
            <a:spAutoFit/>
          </a:bodyPr>
          <a:lstStyle/>
          <a:p>
            <a:pPr marL="12700">
              <a:lnSpc>
                <a:spcPct val="100000"/>
              </a:lnSpc>
              <a:spcBef>
                <a:spcPts val="100"/>
              </a:spcBef>
            </a:pPr>
            <a:r>
              <a:rPr sz="1800" i="1" spc="-15" dirty="0">
                <a:latin typeface="Carlito"/>
                <a:cs typeface="Carlito"/>
              </a:rPr>
              <a:t>Week</a:t>
            </a:r>
            <a:r>
              <a:rPr sz="1800" i="1" spc="-40" dirty="0">
                <a:latin typeface="Carlito"/>
                <a:cs typeface="Carlito"/>
              </a:rPr>
              <a:t> </a:t>
            </a:r>
            <a:r>
              <a:rPr sz="1800" i="1" dirty="0">
                <a:latin typeface="Carlito"/>
                <a:cs typeface="Carlito"/>
              </a:rPr>
              <a:t>1</a:t>
            </a:r>
            <a:endParaRPr sz="1800" dirty="0">
              <a:latin typeface="Carlito"/>
              <a:cs typeface="Carlito"/>
            </a:endParaRPr>
          </a:p>
          <a:p>
            <a:pPr marL="83820">
              <a:lnSpc>
                <a:spcPct val="100000"/>
              </a:lnSpc>
              <a:spcBef>
                <a:spcPts val="90"/>
              </a:spcBef>
            </a:pPr>
            <a:r>
              <a:rPr sz="1800" i="1" spc="-20" dirty="0">
                <a:latin typeface="Carlito"/>
                <a:cs typeface="Carlito"/>
              </a:rPr>
              <a:t>Week</a:t>
            </a:r>
            <a:r>
              <a:rPr sz="1800" i="1" spc="-70" dirty="0">
                <a:latin typeface="Carlito"/>
                <a:cs typeface="Carlito"/>
              </a:rPr>
              <a:t> </a:t>
            </a:r>
            <a:r>
              <a:rPr sz="1800" i="1" dirty="0">
                <a:latin typeface="Carlito"/>
                <a:cs typeface="Carlito"/>
              </a:rPr>
              <a:t>2</a:t>
            </a:r>
            <a:endParaRPr sz="1800" dirty="0">
              <a:latin typeface="Carlito"/>
              <a:cs typeface="Carlito"/>
            </a:endParaRPr>
          </a:p>
        </p:txBody>
      </p:sp>
      <p:sp>
        <p:nvSpPr>
          <p:cNvPr id="15" name="object 7">
            <a:extLst>
              <a:ext uri="{FF2B5EF4-FFF2-40B4-BE49-F238E27FC236}">
                <a16:creationId xmlns:a16="http://schemas.microsoft.com/office/drawing/2014/main" id="{D3F7465A-E533-EDF1-AD73-6E8BD7EEE8FE}"/>
              </a:ext>
            </a:extLst>
          </p:cNvPr>
          <p:cNvSpPr txBox="1"/>
          <p:nvPr/>
        </p:nvSpPr>
        <p:spPr>
          <a:xfrm>
            <a:off x="6553200" y="3011710"/>
            <a:ext cx="666750" cy="299720"/>
          </a:xfrm>
          <a:prstGeom prst="rect">
            <a:avLst/>
          </a:prstGeom>
        </p:spPr>
        <p:txBody>
          <a:bodyPr vert="horz" wrap="square" lIns="0" tIns="12700" rIns="0" bIns="0" rtlCol="0">
            <a:spAutoFit/>
          </a:bodyPr>
          <a:lstStyle/>
          <a:p>
            <a:pPr marL="12700">
              <a:lnSpc>
                <a:spcPct val="100000"/>
              </a:lnSpc>
              <a:spcBef>
                <a:spcPts val="100"/>
              </a:spcBef>
            </a:pPr>
            <a:r>
              <a:rPr sz="1800" spc="-15" dirty="0">
                <a:latin typeface="Carlito"/>
                <a:cs typeface="Carlito"/>
              </a:rPr>
              <a:t>F</a:t>
            </a:r>
            <a:r>
              <a:rPr sz="1800" spc="-5" dirty="0">
                <a:latin typeface="Carlito"/>
                <a:cs typeface="Carlito"/>
              </a:rPr>
              <a:t>i</a:t>
            </a:r>
            <a:r>
              <a:rPr sz="1800" dirty="0">
                <a:latin typeface="Carlito"/>
                <a:cs typeface="Carlito"/>
              </a:rPr>
              <a:t>t</a:t>
            </a:r>
            <a:r>
              <a:rPr sz="1800" spc="-15" dirty="0">
                <a:latin typeface="Carlito"/>
                <a:cs typeface="Carlito"/>
              </a:rPr>
              <a:t>n</a:t>
            </a:r>
            <a:r>
              <a:rPr sz="1800" spc="-10" dirty="0">
                <a:latin typeface="Carlito"/>
                <a:cs typeface="Carlito"/>
              </a:rPr>
              <a:t>es</a:t>
            </a:r>
            <a:r>
              <a:rPr sz="1800" dirty="0">
                <a:latin typeface="Carlito"/>
                <a:cs typeface="Carlito"/>
              </a:rPr>
              <a:t>s</a:t>
            </a:r>
            <a:endParaRPr sz="1800">
              <a:latin typeface="Carlito"/>
              <a:cs typeface="Carlito"/>
            </a:endParaRPr>
          </a:p>
        </p:txBody>
      </p:sp>
      <p:sp>
        <p:nvSpPr>
          <p:cNvPr id="16" name="object 6">
            <a:extLst>
              <a:ext uri="{FF2B5EF4-FFF2-40B4-BE49-F238E27FC236}">
                <a16:creationId xmlns:a16="http://schemas.microsoft.com/office/drawing/2014/main" id="{EDD2FED0-682D-F7EC-7CE7-4CA5098D4B03}"/>
              </a:ext>
            </a:extLst>
          </p:cNvPr>
          <p:cNvSpPr txBox="1"/>
          <p:nvPr/>
        </p:nvSpPr>
        <p:spPr>
          <a:xfrm>
            <a:off x="6406406" y="4567133"/>
            <a:ext cx="622935" cy="299720"/>
          </a:xfrm>
          <a:prstGeom prst="rect">
            <a:avLst/>
          </a:prstGeom>
        </p:spPr>
        <p:txBody>
          <a:bodyPr vert="horz" wrap="square" lIns="0" tIns="12700" rIns="0" bIns="0" rtlCol="0">
            <a:spAutoFit/>
          </a:bodyPr>
          <a:lstStyle/>
          <a:p>
            <a:pPr marL="12700">
              <a:lnSpc>
                <a:spcPct val="100000"/>
              </a:lnSpc>
              <a:spcBef>
                <a:spcPts val="100"/>
              </a:spcBef>
            </a:pPr>
            <a:r>
              <a:rPr sz="1800" spc="-60" dirty="0">
                <a:latin typeface="Carlito"/>
                <a:cs typeface="Carlito"/>
              </a:rPr>
              <a:t>F</a:t>
            </a:r>
            <a:r>
              <a:rPr sz="1800" dirty="0">
                <a:latin typeface="Carlito"/>
                <a:cs typeface="Carlito"/>
              </a:rPr>
              <a:t>ami</a:t>
            </a:r>
            <a:r>
              <a:rPr sz="1800" spc="-10" dirty="0">
                <a:latin typeface="Carlito"/>
                <a:cs typeface="Carlito"/>
              </a:rPr>
              <a:t>l</a:t>
            </a:r>
            <a:r>
              <a:rPr sz="1800" dirty="0">
                <a:latin typeface="Carlito"/>
                <a:cs typeface="Carlito"/>
              </a:rPr>
              <a:t>y</a:t>
            </a:r>
          </a:p>
        </p:txBody>
      </p:sp>
      <p:sp>
        <p:nvSpPr>
          <p:cNvPr id="17" name="object 10">
            <a:extLst>
              <a:ext uri="{FF2B5EF4-FFF2-40B4-BE49-F238E27FC236}">
                <a16:creationId xmlns:a16="http://schemas.microsoft.com/office/drawing/2014/main" id="{AE947308-731C-D4BA-D057-11E8D707D728}"/>
              </a:ext>
            </a:extLst>
          </p:cNvPr>
          <p:cNvSpPr txBox="1"/>
          <p:nvPr/>
        </p:nvSpPr>
        <p:spPr>
          <a:xfrm>
            <a:off x="7427291" y="5820483"/>
            <a:ext cx="1206500" cy="299720"/>
          </a:xfrm>
          <a:prstGeom prst="rect">
            <a:avLst/>
          </a:prstGeom>
        </p:spPr>
        <p:txBody>
          <a:bodyPr vert="horz" wrap="square" lIns="0" tIns="12700" rIns="0" bIns="0" rtlCol="0">
            <a:spAutoFit/>
          </a:bodyPr>
          <a:lstStyle/>
          <a:p>
            <a:pPr marL="12700">
              <a:lnSpc>
                <a:spcPct val="100000"/>
              </a:lnSpc>
              <a:spcBef>
                <a:spcPts val="100"/>
              </a:spcBef>
            </a:pPr>
            <a:r>
              <a:rPr sz="1800" i="1" dirty="0">
                <a:latin typeface="Carlito"/>
                <a:cs typeface="Carlito"/>
              </a:rPr>
              <a:t>0 – 10</a:t>
            </a:r>
            <a:r>
              <a:rPr sz="1800" i="1" spc="-75" dirty="0">
                <a:latin typeface="Carlito"/>
                <a:cs typeface="Carlito"/>
              </a:rPr>
              <a:t> </a:t>
            </a:r>
            <a:r>
              <a:rPr sz="1800" i="1" dirty="0">
                <a:latin typeface="Carlito"/>
                <a:cs typeface="Carlito"/>
              </a:rPr>
              <a:t>rating</a:t>
            </a:r>
            <a:endParaRPr sz="1800" dirty="0">
              <a:latin typeface="Carlito"/>
              <a:cs typeface="Carlito"/>
            </a:endParaRPr>
          </a:p>
        </p:txBody>
      </p:sp>
      <p:pic>
        <p:nvPicPr>
          <p:cNvPr id="18" name="Picture 1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416715386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82E6617-A0E3-46AC-B646-28F63302CB3C}" type="datetime1">
              <a:rPr lang="en-US" smtClean="0"/>
              <a:t>7/31/2024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Dr. Rashmi Mishra                           Unit-I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65</a:t>
            </a:fld>
            <a:endParaRPr lang="en-US"/>
          </a:p>
        </p:txBody>
      </p:sp>
      <p:sp>
        <p:nvSpPr>
          <p:cNvPr id="7" name="Title 1"/>
          <p:cNvSpPr txBox="1">
            <a:spLocks/>
          </p:cNvSpPr>
          <p:nvPr/>
        </p:nvSpPr>
        <p:spPr>
          <a:xfrm>
            <a:off x="1312589" y="30126"/>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lvl="0" algn="ctr">
              <a:spcBef>
                <a:spcPct val="0"/>
              </a:spcBef>
              <a:defRPr/>
            </a:pPr>
            <a:r>
              <a:rPr lang="en-IN" sz="2400" spc="70" dirty="0">
                <a:solidFill>
                  <a:schemeClr val="tx1"/>
                </a:solidFill>
              </a:rPr>
              <a:t>BALANCING</a:t>
            </a:r>
            <a:r>
              <a:rPr lang="en-IN" sz="2400" spc="-50" dirty="0">
                <a:solidFill>
                  <a:schemeClr val="tx1"/>
                </a:solidFill>
              </a:rPr>
              <a:t> </a:t>
            </a:r>
            <a:r>
              <a:rPr lang="en-IN" sz="2400" spc="10" dirty="0">
                <a:solidFill>
                  <a:schemeClr val="tx1"/>
                </a:solidFill>
              </a:rPr>
              <a:t>PRIORITIES – </a:t>
            </a:r>
            <a:r>
              <a:rPr lang="en-IN" sz="2400" spc="90" dirty="0">
                <a:solidFill>
                  <a:schemeClr val="tx1"/>
                </a:solidFill>
              </a:rPr>
              <a:t>4 </a:t>
            </a:r>
            <a:r>
              <a:rPr lang="en-IN" sz="2400" spc="110" dirty="0">
                <a:solidFill>
                  <a:schemeClr val="tx1"/>
                </a:solidFill>
              </a:rPr>
              <a:t>Quadrants </a:t>
            </a:r>
            <a:r>
              <a:rPr lang="en-IN" sz="2400" spc="114" dirty="0">
                <a:solidFill>
                  <a:schemeClr val="tx1"/>
                </a:solidFill>
              </a:rPr>
              <a:t>of </a:t>
            </a:r>
            <a:r>
              <a:rPr lang="en-IN" sz="2400" spc="95" dirty="0">
                <a:solidFill>
                  <a:schemeClr val="tx1"/>
                </a:solidFill>
              </a:rPr>
              <a:t>Stephen</a:t>
            </a:r>
            <a:r>
              <a:rPr lang="en-IN" sz="2400" spc="-290" dirty="0">
                <a:solidFill>
                  <a:schemeClr val="tx1"/>
                </a:solidFill>
              </a:rPr>
              <a:t> </a:t>
            </a:r>
            <a:r>
              <a:rPr lang="en-IN" sz="2400" spc="55" dirty="0">
                <a:solidFill>
                  <a:schemeClr val="tx1"/>
                </a:solidFill>
              </a:rPr>
              <a:t>Covey</a:t>
            </a:r>
            <a:r>
              <a:rPr lang="en-IN" sz="2400" dirty="0">
                <a:solidFill>
                  <a:schemeClr val="tx1"/>
                </a:solidFill>
              </a:rPr>
              <a:t>  </a:t>
            </a:r>
            <a:r>
              <a:rPr lang="en-US" sz="2400" dirty="0">
                <a:solidFill>
                  <a:schemeClr val="tx1"/>
                </a:solidFill>
              </a:rPr>
              <a:t>(CO1)</a:t>
            </a:r>
          </a:p>
        </p:txBody>
      </p:sp>
      <p:sp>
        <p:nvSpPr>
          <p:cNvPr id="10" name="object 3">
            <a:extLst>
              <a:ext uri="{FF2B5EF4-FFF2-40B4-BE49-F238E27FC236}">
                <a16:creationId xmlns:a16="http://schemas.microsoft.com/office/drawing/2014/main" id="{C6F36FC7-5F2A-4E53-82E6-8F56C2C402A9}"/>
              </a:ext>
            </a:extLst>
          </p:cNvPr>
          <p:cNvSpPr/>
          <p:nvPr/>
        </p:nvSpPr>
        <p:spPr>
          <a:xfrm>
            <a:off x="685800" y="1347468"/>
            <a:ext cx="7315200" cy="4611624"/>
          </a:xfrm>
          <a:prstGeom prst="rect">
            <a:avLst/>
          </a:prstGeom>
          <a:blipFill>
            <a:blip r:embed="rId2" cstate="print"/>
            <a:stretch>
              <a:fillRect/>
            </a:stretch>
          </a:blipFill>
        </p:spPr>
        <p:txBody>
          <a:bodyPr wrap="square" lIns="0" tIns="0" rIns="0" bIns="0" rtlCol="0"/>
          <a:lstStyle/>
          <a:p>
            <a:endParaRP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169600793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rmAutofit/>
          </a:bodyPr>
          <a:lstStyle/>
          <a:p>
            <a:r>
              <a:rPr lang="en-US" sz="1800" dirty="0"/>
              <a:t>The golden circle has three layers______, _____ &amp; ______ .</a:t>
            </a:r>
          </a:p>
          <a:p>
            <a:pPr marL="514350" indent="-514350">
              <a:buFont typeface="+mj-lt"/>
              <a:buAutoNum type="alphaLcParenR"/>
            </a:pPr>
            <a:r>
              <a:rPr lang="en-US" sz="1800" dirty="0"/>
              <a:t>Why, how and what</a:t>
            </a:r>
          </a:p>
          <a:p>
            <a:pPr marL="514350" indent="-514350">
              <a:buFont typeface="+mj-lt"/>
              <a:buAutoNum type="alphaLcParenR"/>
            </a:pPr>
            <a:r>
              <a:rPr lang="en-US" sz="1800" dirty="0"/>
              <a:t>More, much and less</a:t>
            </a:r>
          </a:p>
          <a:p>
            <a:pPr marL="514350" indent="-514350">
              <a:buFont typeface="+mj-lt"/>
              <a:buAutoNum type="alphaLcParenR"/>
            </a:pPr>
            <a:r>
              <a:rPr lang="en-US" sz="1800" dirty="0"/>
              <a:t>Good, Bad and worst</a:t>
            </a:r>
          </a:p>
          <a:p>
            <a:pPr marL="514350" indent="-514350">
              <a:buFont typeface="+mj-lt"/>
              <a:buAutoNum type="alphaLcParenR"/>
            </a:pPr>
            <a:r>
              <a:rPr lang="en-US" sz="1800" dirty="0"/>
              <a:t>There, here and where</a:t>
            </a:r>
          </a:p>
          <a:p>
            <a:r>
              <a:rPr lang="en-IN" sz="1800" dirty="0"/>
              <a:t>________ is a core component of the way that we communicate, whether we're aware of it or not. </a:t>
            </a:r>
          </a:p>
          <a:p>
            <a:pPr>
              <a:buFont typeface="+mj-lt"/>
              <a:buAutoNum type="alphaLcParenR"/>
            </a:pPr>
            <a:r>
              <a:rPr lang="en-IN" sz="1800" dirty="0"/>
              <a:t>Visualisation</a:t>
            </a:r>
          </a:p>
          <a:p>
            <a:pPr>
              <a:buFont typeface="+mj-lt"/>
              <a:buAutoNum type="alphaLcParenR"/>
            </a:pPr>
            <a:r>
              <a:rPr lang="en-IN" sz="1800" dirty="0"/>
              <a:t>Dialogue</a:t>
            </a:r>
          </a:p>
          <a:p>
            <a:pPr>
              <a:buFont typeface="+mj-lt"/>
              <a:buAutoNum type="alphaLcParenR"/>
            </a:pPr>
            <a:r>
              <a:rPr lang="en-IN" sz="1800" dirty="0"/>
              <a:t>Observation</a:t>
            </a:r>
          </a:p>
          <a:p>
            <a:pPr>
              <a:buFont typeface="+mj-lt"/>
              <a:buAutoNum type="alphaLcParenR"/>
            </a:pPr>
            <a:r>
              <a:rPr lang="en-US" sz="1800" dirty="0"/>
              <a:t>Empathy</a:t>
            </a:r>
          </a:p>
        </p:txBody>
      </p:sp>
      <p:sp>
        <p:nvSpPr>
          <p:cNvPr id="4" name="Date Placeholder 3"/>
          <p:cNvSpPr>
            <a:spLocks noGrp="1"/>
          </p:cNvSpPr>
          <p:nvPr>
            <p:ph type="dt" sz="half" idx="10"/>
          </p:nvPr>
        </p:nvSpPr>
        <p:spPr/>
        <p:txBody>
          <a:bodyPr/>
          <a:lstStyle/>
          <a:p>
            <a:fld id="{740B5261-4D19-46FC-BA79-01395B80DEB7}" type="datetime1">
              <a:rPr lang="en-US" smtClean="0"/>
              <a:t>7/31/2024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Dr. Rashmi Mishra                           Unit-I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66</a:t>
            </a:fld>
            <a:endParaRPr lang="en-US"/>
          </a:p>
        </p:txBody>
      </p:sp>
      <p:sp>
        <p:nvSpPr>
          <p:cNvPr id="7" name="Title 1"/>
          <p:cNvSpPr txBox="1">
            <a:spLocks/>
          </p:cNvSpPr>
          <p:nvPr/>
        </p:nvSpPr>
        <p:spPr>
          <a:xfrm>
            <a:off x="1371600" y="0"/>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400" dirty="0"/>
              <a:t>Daily Quiz</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208919182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B59FD526-8266-4E98-B2DC-B28812991B76}" type="datetime1">
              <a:rPr lang="en-US" smtClean="0"/>
              <a:t>7/31/2024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Dr. Rashmi Mishra                           Unit-I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67</a:t>
            </a:fld>
            <a:endParaRPr lang="en-US"/>
          </a:p>
        </p:txBody>
      </p:sp>
      <p:sp>
        <p:nvSpPr>
          <p:cNvPr id="7" name="Title 1"/>
          <p:cNvSpPr txBox="1">
            <a:spLocks/>
          </p:cNvSpPr>
          <p:nvPr/>
        </p:nvSpPr>
        <p:spPr>
          <a:xfrm>
            <a:off x="1312589" y="30126"/>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lvl="0" algn="ctr">
              <a:spcBef>
                <a:spcPct val="0"/>
              </a:spcBef>
              <a:defRPr/>
            </a:pPr>
            <a:r>
              <a:rPr lang="en-IN" sz="2400" spc="50" dirty="0">
                <a:solidFill>
                  <a:schemeClr val="tx1"/>
                </a:solidFill>
              </a:rPr>
              <a:t>DBS</a:t>
            </a:r>
            <a:r>
              <a:rPr lang="en-IN" sz="2400" spc="-65" dirty="0">
                <a:solidFill>
                  <a:schemeClr val="tx1"/>
                </a:solidFill>
              </a:rPr>
              <a:t> </a:t>
            </a:r>
            <a:r>
              <a:rPr lang="en-IN" sz="2400" spc="25" dirty="0">
                <a:solidFill>
                  <a:schemeClr val="tx1"/>
                </a:solidFill>
              </a:rPr>
              <a:t>SINGAPORE</a:t>
            </a:r>
            <a:r>
              <a:rPr lang="en-IN" sz="2400" spc="-60" dirty="0">
                <a:solidFill>
                  <a:schemeClr val="tx1"/>
                </a:solidFill>
              </a:rPr>
              <a:t> </a:t>
            </a:r>
            <a:r>
              <a:rPr lang="en-IN" sz="2400" spc="-135" dirty="0">
                <a:solidFill>
                  <a:schemeClr val="tx1"/>
                </a:solidFill>
              </a:rPr>
              <a:t>– </a:t>
            </a:r>
            <a:r>
              <a:rPr lang="en-IN" sz="2400" spc="110" dirty="0">
                <a:solidFill>
                  <a:schemeClr val="tx1"/>
                </a:solidFill>
              </a:rPr>
              <a:t>Banking </a:t>
            </a:r>
            <a:r>
              <a:rPr lang="en-IN" sz="2400" spc="150" dirty="0">
                <a:solidFill>
                  <a:schemeClr val="tx1"/>
                </a:solidFill>
              </a:rPr>
              <a:t>for </a:t>
            </a:r>
            <a:r>
              <a:rPr lang="en-IN" sz="2400" spc="120" dirty="0">
                <a:solidFill>
                  <a:schemeClr val="tx1"/>
                </a:solidFill>
              </a:rPr>
              <a:t>the</a:t>
            </a:r>
            <a:r>
              <a:rPr lang="en-IN" sz="2400" spc="-459" dirty="0">
                <a:solidFill>
                  <a:schemeClr val="tx1"/>
                </a:solidFill>
              </a:rPr>
              <a:t> </a:t>
            </a:r>
            <a:r>
              <a:rPr lang="en-IN" sz="2400" spc="105" dirty="0">
                <a:solidFill>
                  <a:schemeClr val="tx1"/>
                </a:solidFill>
              </a:rPr>
              <a:t>Elders</a:t>
            </a:r>
            <a:r>
              <a:rPr lang="en-IN" sz="2400" dirty="0">
                <a:solidFill>
                  <a:schemeClr val="tx1"/>
                </a:solidFill>
              </a:rPr>
              <a:t>  </a:t>
            </a:r>
            <a:r>
              <a:rPr lang="en-US" sz="2400" dirty="0">
                <a:solidFill>
                  <a:schemeClr val="tx1"/>
                </a:solidFill>
              </a:rPr>
              <a:t>(CO1)</a:t>
            </a:r>
          </a:p>
        </p:txBody>
      </p:sp>
      <p:sp>
        <p:nvSpPr>
          <p:cNvPr id="8" name="object 3">
            <a:extLst>
              <a:ext uri="{FF2B5EF4-FFF2-40B4-BE49-F238E27FC236}">
                <a16:creationId xmlns:a16="http://schemas.microsoft.com/office/drawing/2014/main" id="{4CB6BD7A-F40F-16B1-7127-D6E05010772A}"/>
              </a:ext>
            </a:extLst>
          </p:cNvPr>
          <p:cNvSpPr/>
          <p:nvPr/>
        </p:nvSpPr>
        <p:spPr>
          <a:xfrm>
            <a:off x="734336" y="1648545"/>
            <a:ext cx="7641255" cy="3848071"/>
          </a:xfrm>
          <a:prstGeom prst="rect">
            <a:avLst/>
          </a:prstGeom>
          <a:blipFill>
            <a:blip r:embed="rId2" cstate="print"/>
            <a:stretch>
              <a:fillRect/>
            </a:stretch>
          </a:blipFill>
        </p:spPr>
        <p:txBody>
          <a:bodyPr wrap="square" lIns="0" tIns="0" rIns="0" bIns="0" rtlCol="0"/>
          <a:lstStyle/>
          <a:p>
            <a:endParaRPr/>
          </a:p>
        </p:txBody>
      </p:sp>
      <p:pic>
        <p:nvPicPr>
          <p:cNvPr id="10" name="Picture 9"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224622886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8B7C2151-F8E7-4A77-BDFC-9FDF96A4953C}" type="datetime1">
              <a:rPr lang="en-US" smtClean="0"/>
              <a:t>7/31/2024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Dr. Rashmi Mishra                           Unit-I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68</a:t>
            </a:fld>
            <a:endParaRPr lang="en-US"/>
          </a:p>
        </p:txBody>
      </p:sp>
      <p:sp>
        <p:nvSpPr>
          <p:cNvPr id="7" name="Title 1"/>
          <p:cNvSpPr txBox="1">
            <a:spLocks/>
          </p:cNvSpPr>
          <p:nvPr/>
        </p:nvSpPr>
        <p:spPr>
          <a:xfrm>
            <a:off x="1312589" y="30126"/>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lvl="0" algn="ctr">
              <a:spcBef>
                <a:spcPct val="0"/>
              </a:spcBef>
              <a:defRPr/>
            </a:pPr>
            <a:r>
              <a:rPr lang="en-IN" sz="2400" spc="50" dirty="0">
                <a:solidFill>
                  <a:schemeClr val="tx1"/>
                </a:solidFill>
              </a:rPr>
              <a:t>DBS</a:t>
            </a:r>
            <a:r>
              <a:rPr lang="en-IN" sz="2400" spc="-65" dirty="0">
                <a:solidFill>
                  <a:schemeClr val="tx1"/>
                </a:solidFill>
              </a:rPr>
              <a:t> </a:t>
            </a:r>
            <a:r>
              <a:rPr lang="en-IN" sz="2400" spc="25" dirty="0">
                <a:solidFill>
                  <a:schemeClr val="tx1"/>
                </a:solidFill>
              </a:rPr>
              <a:t>SINGAPORE</a:t>
            </a:r>
            <a:r>
              <a:rPr lang="en-IN" sz="2400" spc="-60" dirty="0">
                <a:solidFill>
                  <a:schemeClr val="tx1"/>
                </a:solidFill>
              </a:rPr>
              <a:t> </a:t>
            </a:r>
            <a:r>
              <a:rPr lang="en-IN" sz="2400" spc="-135" dirty="0">
                <a:solidFill>
                  <a:schemeClr val="tx1"/>
                </a:solidFill>
              </a:rPr>
              <a:t>– </a:t>
            </a:r>
            <a:r>
              <a:rPr lang="en-IN" sz="2400" spc="110" dirty="0">
                <a:solidFill>
                  <a:schemeClr val="tx1"/>
                </a:solidFill>
              </a:rPr>
              <a:t>Banking </a:t>
            </a:r>
            <a:r>
              <a:rPr lang="en-IN" sz="2400" spc="150" dirty="0">
                <a:solidFill>
                  <a:schemeClr val="tx1"/>
                </a:solidFill>
              </a:rPr>
              <a:t>for </a:t>
            </a:r>
            <a:r>
              <a:rPr lang="en-IN" sz="2400" spc="120" dirty="0">
                <a:solidFill>
                  <a:schemeClr val="tx1"/>
                </a:solidFill>
              </a:rPr>
              <a:t>the</a:t>
            </a:r>
            <a:r>
              <a:rPr lang="en-IN" sz="2400" spc="-459" dirty="0">
                <a:solidFill>
                  <a:schemeClr val="tx1"/>
                </a:solidFill>
              </a:rPr>
              <a:t> </a:t>
            </a:r>
            <a:r>
              <a:rPr lang="en-IN" sz="2400" spc="105" dirty="0">
                <a:solidFill>
                  <a:schemeClr val="tx1"/>
                </a:solidFill>
              </a:rPr>
              <a:t>Elders </a:t>
            </a:r>
            <a:r>
              <a:rPr lang="en-US" sz="2400" dirty="0">
                <a:solidFill>
                  <a:schemeClr val="tx1"/>
                </a:solidFill>
              </a:rPr>
              <a:t>(CO1)</a:t>
            </a:r>
          </a:p>
        </p:txBody>
      </p:sp>
      <p:sp>
        <p:nvSpPr>
          <p:cNvPr id="8" name="object 3">
            <a:extLst>
              <a:ext uri="{FF2B5EF4-FFF2-40B4-BE49-F238E27FC236}">
                <a16:creationId xmlns:a16="http://schemas.microsoft.com/office/drawing/2014/main" id="{A6E17C51-D86C-C9BB-89EB-048D185D0706}"/>
              </a:ext>
            </a:extLst>
          </p:cNvPr>
          <p:cNvSpPr/>
          <p:nvPr/>
        </p:nvSpPr>
        <p:spPr>
          <a:xfrm>
            <a:off x="1524000" y="1606899"/>
            <a:ext cx="6150863" cy="4146404"/>
          </a:xfrm>
          <a:prstGeom prst="rect">
            <a:avLst/>
          </a:prstGeom>
          <a:blipFill>
            <a:blip r:embed="rId2" cstate="print"/>
            <a:stretch>
              <a:fillRect/>
            </a:stretch>
          </a:blipFill>
        </p:spPr>
        <p:txBody>
          <a:bodyPr wrap="square" lIns="0" tIns="0" rIns="0" bIns="0" rtlCol="0"/>
          <a:lstStyle/>
          <a:p>
            <a:endParaRPr/>
          </a:p>
        </p:txBody>
      </p:sp>
      <p:pic>
        <p:nvPicPr>
          <p:cNvPr id="10" name="Picture 9"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128941292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FDF42A93-A638-4E82-9774-449FBBD27C22}" type="datetime1">
              <a:rPr lang="en-US" smtClean="0"/>
              <a:t>7/31/2024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Dr. Rashmi Mishra                           Unit-I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69</a:t>
            </a:fld>
            <a:endParaRPr lang="en-US"/>
          </a:p>
        </p:txBody>
      </p:sp>
      <p:sp>
        <p:nvSpPr>
          <p:cNvPr id="7" name="Title 1"/>
          <p:cNvSpPr txBox="1">
            <a:spLocks/>
          </p:cNvSpPr>
          <p:nvPr/>
        </p:nvSpPr>
        <p:spPr>
          <a:xfrm>
            <a:off x="1312589" y="30126"/>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lvl="0" algn="ctr">
              <a:spcBef>
                <a:spcPct val="0"/>
              </a:spcBef>
              <a:defRPr/>
            </a:pPr>
            <a:r>
              <a:rPr lang="en-IN" sz="2400" spc="40" dirty="0">
                <a:solidFill>
                  <a:schemeClr val="tx1"/>
                </a:solidFill>
              </a:rPr>
              <a:t>KEEP THE</a:t>
            </a:r>
            <a:r>
              <a:rPr lang="en-IN" sz="2400" spc="-200" dirty="0">
                <a:solidFill>
                  <a:schemeClr val="tx1"/>
                </a:solidFill>
              </a:rPr>
              <a:t> </a:t>
            </a:r>
            <a:r>
              <a:rPr lang="en-IN" sz="2400" spc="55" dirty="0">
                <a:solidFill>
                  <a:schemeClr val="tx1"/>
                </a:solidFill>
              </a:rPr>
              <a:t>CHANGE</a:t>
            </a:r>
            <a:r>
              <a:rPr lang="en-IN" sz="2400" spc="-30" dirty="0">
                <a:solidFill>
                  <a:schemeClr val="tx1"/>
                </a:solidFill>
              </a:rPr>
              <a:t> </a:t>
            </a:r>
            <a:r>
              <a:rPr lang="en-IN" sz="2400" spc="-135" dirty="0">
                <a:solidFill>
                  <a:schemeClr val="tx1"/>
                </a:solidFill>
              </a:rPr>
              <a:t>–  </a:t>
            </a:r>
            <a:r>
              <a:rPr lang="en-IN" sz="2400" spc="114" dirty="0">
                <a:solidFill>
                  <a:schemeClr val="tx1"/>
                </a:solidFill>
              </a:rPr>
              <a:t>Bank </a:t>
            </a:r>
            <a:r>
              <a:rPr lang="en-IN" sz="2400" spc="80" dirty="0">
                <a:solidFill>
                  <a:schemeClr val="tx1"/>
                </a:solidFill>
              </a:rPr>
              <a:t>Of</a:t>
            </a:r>
            <a:r>
              <a:rPr lang="en-IN" sz="2400" spc="-25" dirty="0">
                <a:solidFill>
                  <a:schemeClr val="tx1"/>
                </a:solidFill>
              </a:rPr>
              <a:t> </a:t>
            </a:r>
            <a:r>
              <a:rPr lang="en-IN" sz="2400" spc="140" dirty="0">
                <a:solidFill>
                  <a:schemeClr val="tx1"/>
                </a:solidFill>
              </a:rPr>
              <a:t>America</a:t>
            </a:r>
            <a:r>
              <a:rPr lang="en-US" sz="2400" dirty="0">
                <a:solidFill>
                  <a:schemeClr val="tx1"/>
                </a:solidFill>
              </a:rPr>
              <a:t> (CO1)</a:t>
            </a:r>
          </a:p>
        </p:txBody>
      </p:sp>
      <p:sp>
        <p:nvSpPr>
          <p:cNvPr id="8" name="object 3">
            <a:extLst>
              <a:ext uri="{FF2B5EF4-FFF2-40B4-BE49-F238E27FC236}">
                <a16:creationId xmlns:a16="http://schemas.microsoft.com/office/drawing/2014/main" id="{8CCF1264-1F9C-FD01-CFA3-E51A93537E42}"/>
              </a:ext>
            </a:extLst>
          </p:cNvPr>
          <p:cNvSpPr/>
          <p:nvPr/>
        </p:nvSpPr>
        <p:spPr>
          <a:xfrm>
            <a:off x="473765" y="2071573"/>
            <a:ext cx="8528328" cy="2929128"/>
          </a:xfrm>
          <a:prstGeom prst="rect">
            <a:avLst/>
          </a:prstGeom>
          <a:blipFill>
            <a:blip r:embed="rId2" cstate="print"/>
            <a:stretch>
              <a:fillRect/>
            </a:stretch>
          </a:blipFill>
        </p:spPr>
        <p:txBody>
          <a:bodyPr wrap="square" lIns="0" tIns="0" rIns="0" bIns="0" rtlCol="0"/>
          <a:lstStyle/>
          <a:p>
            <a:endParaRPr/>
          </a:p>
        </p:txBody>
      </p:sp>
      <p:pic>
        <p:nvPicPr>
          <p:cNvPr id="10" name="Picture 9"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14507784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53D25EC-21A5-9847-8AD4-98A9B585A575}"/>
              </a:ext>
            </a:extLst>
          </p:cNvPr>
          <p:cNvSpPr txBox="1">
            <a:spLocks/>
          </p:cNvSpPr>
          <p:nvPr/>
        </p:nvSpPr>
        <p:spPr>
          <a:xfrm>
            <a:off x="2171700" y="3"/>
            <a:ext cx="58293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algn="ctr"/>
            <a:r>
              <a:rPr lang="en-US" sz="2400" dirty="0"/>
              <a:t>Faculty </a:t>
            </a:r>
            <a:r>
              <a:rPr lang="en-US" sz="2800" dirty="0"/>
              <a:t>Profile</a:t>
            </a:r>
            <a:r>
              <a:rPr lang="en-US" sz="2400" dirty="0"/>
              <a:t>: Coursera Achievements</a:t>
            </a:r>
          </a:p>
        </p:txBody>
      </p:sp>
      <p:sp>
        <p:nvSpPr>
          <p:cNvPr id="4" name="Date Placeholder 8"/>
          <p:cNvSpPr>
            <a:spLocks noGrp="1"/>
          </p:cNvSpPr>
          <p:nvPr>
            <p:ph type="dt" sz="half" idx="10"/>
          </p:nvPr>
        </p:nvSpPr>
        <p:spPr>
          <a:xfrm>
            <a:off x="428596" y="6492875"/>
            <a:ext cx="2133600" cy="365125"/>
          </a:xfrm>
        </p:spPr>
        <p:txBody>
          <a:bodyPr/>
          <a:lstStyle/>
          <a:p>
            <a:fld id="{51904D17-1211-469C-BDB2-C5DD0F224A07}" type="datetime1">
              <a:rPr lang="en-US" smtClean="0"/>
              <a:t>7/31/2024</a:t>
            </a:fld>
            <a:endParaRPr lang="en-US" dirty="0"/>
          </a:p>
        </p:txBody>
      </p:sp>
      <p:sp>
        <p:nvSpPr>
          <p:cNvPr id="6" name="Footer Placeholder 4">
            <a:extLst>
              <a:ext uri="{FF2B5EF4-FFF2-40B4-BE49-F238E27FC236}">
                <a16:creationId xmlns:a16="http://schemas.microsoft.com/office/drawing/2014/main" id="{F60777EF-AB41-44CD-AA5B-D3265C73A511}"/>
              </a:ext>
            </a:extLst>
          </p:cNvPr>
          <p:cNvSpPr>
            <a:spLocks noGrp="1"/>
          </p:cNvSpPr>
          <p:nvPr>
            <p:ph type="ftr" sz="quarter" idx="11"/>
          </p:nvPr>
        </p:nvSpPr>
        <p:spPr>
          <a:xfrm>
            <a:off x="2514600" y="6356350"/>
            <a:ext cx="5029200" cy="501650"/>
          </a:xfrm>
        </p:spPr>
        <p:txBody>
          <a:bodyPr anchor="ctr"/>
          <a:lstStyle/>
          <a:p>
            <a:r>
              <a:rPr lang="en-US"/>
              <a:t>Dr. Rashmi Mishra                           Unit-I</a:t>
            </a:r>
            <a:endParaRPr lang="en-US" dirty="0"/>
          </a:p>
        </p:txBody>
      </p:sp>
      <p:sp>
        <p:nvSpPr>
          <p:cNvPr id="7" name="Slide Number Placeholder 9"/>
          <p:cNvSpPr>
            <a:spLocks noGrp="1"/>
          </p:cNvSpPr>
          <p:nvPr>
            <p:ph type="sldNum" sz="quarter" idx="12"/>
          </p:nvPr>
        </p:nvSpPr>
        <p:spPr>
          <a:xfrm>
            <a:off x="6553200" y="6356350"/>
            <a:ext cx="2133600" cy="365125"/>
          </a:xfrm>
        </p:spPr>
        <p:txBody>
          <a:bodyPr/>
          <a:lstStyle/>
          <a:p>
            <a:fld id="{B6F15528-21DE-4FAA-801E-634DDDAF4B2B}" type="slidenum">
              <a:rPr lang="en-US" smtClean="0"/>
              <a:pPr/>
              <a:t>7</a:t>
            </a:fld>
            <a:endParaRPr lang="en-US"/>
          </a:p>
        </p:txBody>
      </p:sp>
      <p:sp>
        <p:nvSpPr>
          <p:cNvPr id="10" name="Content Placeholder 9">
            <a:extLst>
              <a:ext uri="{FF2B5EF4-FFF2-40B4-BE49-F238E27FC236}">
                <a16:creationId xmlns:a16="http://schemas.microsoft.com/office/drawing/2014/main" id="{CCD709DB-F7DA-0FC6-5B5C-88F302AFFD53}"/>
              </a:ext>
            </a:extLst>
          </p:cNvPr>
          <p:cNvSpPr>
            <a:spLocks noGrp="1"/>
          </p:cNvSpPr>
          <p:nvPr>
            <p:ph idx="1"/>
          </p:nvPr>
        </p:nvSpPr>
        <p:spPr/>
        <p:txBody>
          <a:bodyPr>
            <a:normAutofit/>
          </a:bodyPr>
          <a:lstStyle/>
          <a:p>
            <a:pPr marL="0" indent="0" algn="just">
              <a:buNone/>
            </a:pPr>
            <a:r>
              <a:rPr lang="en-US" sz="1800" b="1" dirty="0"/>
              <a:t>IBM Machine Learning certified on Sep 18, 2021</a:t>
            </a:r>
            <a:endParaRPr lang="en-IN" sz="1800" dirty="0"/>
          </a:p>
          <a:p>
            <a:pPr algn="just"/>
            <a:r>
              <a:rPr lang="en-US" sz="1800" dirty="0"/>
              <a:t>Exploratory Data Analysis for Machine Learning Supervised Machine Learning: Regression Supervised Machine Learning: Classification Unsupervised Machine Learning</a:t>
            </a:r>
            <a:endParaRPr lang="en-IN" sz="1800" dirty="0"/>
          </a:p>
          <a:p>
            <a:pPr algn="just"/>
            <a:r>
              <a:rPr lang="en-US" sz="1800" dirty="0"/>
              <a:t>Deep Learning and Reinforcement Learning Specialized Models: Time Series and Survival Analysis </a:t>
            </a:r>
            <a:endParaRPr lang="en-US" sz="1800" b="1" dirty="0"/>
          </a:p>
          <a:p>
            <a:pPr marL="0" indent="0" algn="just">
              <a:buNone/>
            </a:pPr>
            <a:r>
              <a:rPr lang="en-US" sz="1800" b="1" dirty="0"/>
              <a:t>AI Foundations for Everyone certified on Sep 3, 2021</a:t>
            </a:r>
            <a:endParaRPr lang="en-IN" sz="1800" dirty="0"/>
          </a:p>
          <a:p>
            <a:pPr algn="just"/>
            <a:r>
              <a:rPr lang="en-US" sz="1800" dirty="0"/>
              <a:t>Introduction to Artificial Intelligence (AI) Getting Started with AI using IBM Watson</a:t>
            </a:r>
            <a:endParaRPr lang="en-IN" sz="1800" dirty="0"/>
          </a:p>
          <a:p>
            <a:pPr algn="just"/>
            <a:r>
              <a:rPr lang="en-US" sz="1800" dirty="0"/>
              <a:t>Building AI Powered Chatbots Without Programming</a:t>
            </a:r>
            <a:endParaRPr lang="en-IN" sz="1800" dirty="0"/>
          </a:p>
          <a:p>
            <a:pPr marL="0" indent="0" algn="just">
              <a:buNone/>
            </a:pPr>
            <a:r>
              <a:rPr lang="en-US" sz="1800" b="1" dirty="0"/>
              <a:t>Key Technologies for Business certified on Aug 28, 2021</a:t>
            </a:r>
          </a:p>
          <a:p>
            <a:pPr algn="just"/>
            <a:r>
              <a:rPr lang="en-US" sz="1800" dirty="0"/>
              <a:t>Introduction to Cloud Computing </a:t>
            </a:r>
          </a:p>
          <a:p>
            <a:pPr algn="just"/>
            <a:r>
              <a:rPr lang="en-US" sz="1800" dirty="0"/>
              <a:t>Introduction to Artificial Intelligence (AI) </a:t>
            </a:r>
          </a:p>
          <a:p>
            <a:pPr algn="just"/>
            <a:r>
              <a:rPr lang="en-US" sz="1800" dirty="0"/>
              <a:t>What is Data Science?</a:t>
            </a:r>
            <a:r>
              <a:rPr lang="en-IN" sz="1800" dirty="0"/>
              <a:t> </a:t>
            </a:r>
            <a:endParaRPr lang="en-US" sz="1800" dirty="0"/>
          </a:p>
        </p:txBody>
      </p:sp>
      <p:pic>
        <p:nvPicPr>
          <p:cNvPr id="9" name="Picture 8"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5269048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5612A3D8-0302-4AE7-A210-D884417651A7}" type="datetime1">
              <a:rPr lang="en-US" smtClean="0"/>
              <a:t>7/31/2024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Dr. Rashmi Mishra                           Unit-I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70</a:t>
            </a:fld>
            <a:endParaRPr lang="en-US"/>
          </a:p>
        </p:txBody>
      </p:sp>
      <p:sp>
        <p:nvSpPr>
          <p:cNvPr id="7" name="Title 1"/>
          <p:cNvSpPr txBox="1">
            <a:spLocks/>
          </p:cNvSpPr>
          <p:nvPr/>
        </p:nvSpPr>
        <p:spPr>
          <a:xfrm>
            <a:off x="1312589" y="30126"/>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lvl="0" algn="ctr">
              <a:spcBef>
                <a:spcPct val="0"/>
              </a:spcBef>
              <a:defRPr/>
            </a:pPr>
            <a:r>
              <a:rPr lang="en-IN" sz="2400" spc="40" dirty="0">
                <a:solidFill>
                  <a:schemeClr val="tx1"/>
                </a:solidFill>
              </a:rPr>
              <a:t>LITER </a:t>
            </a:r>
            <a:r>
              <a:rPr lang="en-IN" sz="2400" spc="10" dirty="0">
                <a:solidFill>
                  <a:schemeClr val="tx1"/>
                </a:solidFill>
              </a:rPr>
              <a:t>OF</a:t>
            </a:r>
            <a:r>
              <a:rPr lang="en-IN" sz="2400" spc="-185" dirty="0">
                <a:solidFill>
                  <a:schemeClr val="tx1"/>
                </a:solidFill>
              </a:rPr>
              <a:t> </a:t>
            </a:r>
            <a:r>
              <a:rPr lang="en-IN" sz="2400" spc="65" dirty="0">
                <a:solidFill>
                  <a:schemeClr val="tx1"/>
                </a:solidFill>
              </a:rPr>
              <a:t>LIGHT</a:t>
            </a:r>
            <a:r>
              <a:rPr lang="en-IN" sz="2400" spc="-20" dirty="0">
                <a:solidFill>
                  <a:schemeClr val="tx1"/>
                </a:solidFill>
              </a:rPr>
              <a:t> </a:t>
            </a:r>
            <a:r>
              <a:rPr lang="en-IN" sz="2400" spc="-135" dirty="0">
                <a:solidFill>
                  <a:schemeClr val="tx1"/>
                </a:solidFill>
              </a:rPr>
              <a:t>– </a:t>
            </a:r>
            <a:r>
              <a:rPr lang="en-IN" sz="2400" spc="140" dirty="0">
                <a:solidFill>
                  <a:schemeClr val="tx1"/>
                </a:solidFill>
              </a:rPr>
              <a:t>Low </a:t>
            </a:r>
            <a:r>
              <a:rPr lang="en-IN" sz="2400" spc="105" dirty="0">
                <a:solidFill>
                  <a:schemeClr val="tx1"/>
                </a:solidFill>
              </a:rPr>
              <a:t>Cost </a:t>
            </a:r>
            <a:r>
              <a:rPr lang="en-IN" sz="2400" spc="100" dirty="0">
                <a:solidFill>
                  <a:schemeClr val="tx1"/>
                </a:solidFill>
              </a:rPr>
              <a:t>Power </a:t>
            </a:r>
            <a:r>
              <a:rPr lang="en-IN" sz="2400" spc="114" dirty="0">
                <a:solidFill>
                  <a:schemeClr val="tx1"/>
                </a:solidFill>
              </a:rPr>
              <a:t>of</a:t>
            </a:r>
            <a:r>
              <a:rPr lang="en-IN" sz="2400" spc="-360" dirty="0">
                <a:solidFill>
                  <a:schemeClr val="tx1"/>
                </a:solidFill>
              </a:rPr>
              <a:t> </a:t>
            </a:r>
            <a:r>
              <a:rPr lang="en-IN" sz="2400" spc="130" dirty="0">
                <a:solidFill>
                  <a:schemeClr val="tx1"/>
                </a:solidFill>
              </a:rPr>
              <a:t>Light</a:t>
            </a:r>
            <a:r>
              <a:rPr lang="en-IN" sz="2400" dirty="0">
                <a:solidFill>
                  <a:schemeClr val="tx1"/>
                </a:solidFill>
              </a:rPr>
              <a:t>  </a:t>
            </a:r>
            <a:r>
              <a:rPr lang="en-US" sz="2400" dirty="0">
                <a:solidFill>
                  <a:schemeClr val="tx1"/>
                </a:solidFill>
              </a:rPr>
              <a:t>(CO1)</a:t>
            </a:r>
          </a:p>
        </p:txBody>
      </p:sp>
      <p:sp>
        <p:nvSpPr>
          <p:cNvPr id="8" name="object 4">
            <a:extLst>
              <a:ext uri="{FF2B5EF4-FFF2-40B4-BE49-F238E27FC236}">
                <a16:creationId xmlns:a16="http://schemas.microsoft.com/office/drawing/2014/main" id="{80BE02CD-34A4-3195-B2E0-FC2440FC438F}"/>
              </a:ext>
            </a:extLst>
          </p:cNvPr>
          <p:cNvSpPr/>
          <p:nvPr/>
        </p:nvSpPr>
        <p:spPr>
          <a:xfrm>
            <a:off x="198120" y="1196002"/>
            <a:ext cx="8945880" cy="1992284"/>
          </a:xfrm>
          <a:prstGeom prst="rect">
            <a:avLst/>
          </a:prstGeom>
          <a:blipFill>
            <a:blip r:embed="rId2" cstate="print"/>
            <a:stretch>
              <a:fillRect/>
            </a:stretch>
          </a:blipFill>
        </p:spPr>
        <p:txBody>
          <a:bodyPr wrap="square" lIns="0" tIns="0" rIns="0" bIns="0" rtlCol="0"/>
          <a:lstStyle/>
          <a:p>
            <a:endParaRPr/>
          </a:p>
        </p:txBody>
      </p:sp>
      <p:sp>
        <p:nvSpPr>
          <p:cNvPr id="10" name="object 5">
            <a:extLst>
              <a:ext uri="{FF2B5EF4-FFF2-40B4-BE49-F238E27FC236}">
                <a16:creationId xmlns:a16="http://schemas.microsoft.com/office/drawing/2014/main" id="{DF302EB7-BE94-9DB5-6F04-A1E71E398B9F}"/>
              </a:ext>
            </a:extLst>
          </p:cNvPr>
          <p:cNvSpPr/>
          <p:nvPr/>
        </p:nvSpPr>
        <p:spPr>
          <a:xfrm>
            <a:off x="198120" y="3188286"/>
            <a:ext cx="8936736" cy="2353056"/>
          </a:xfrm>
          <a:prstGeom prst="rect">
            <a:avLst/>
          </a:prstGeom>
          <a:blipFill>
            <a:blip r:embed="rId3" cstate="print"/>
            <a:stretch>
              <a:fillRect/>
            </a:stretch>
          </a:blipFill>
        </p:spPr>
        <p:txBody>
          <a:bodyPr wrap="square" lIns="0" tIns="0" rIns="0" bIns="0" rtlCol="0"/>
          <a:lstStyle/>
          <a:p>
            <a:endParaRPr/>
          </a:p>
        </p:txBody>
      </p:sp>
      <p:pic>
        <p:nvPicPr>
          <p:cNvPr id="11" name="Picture 10"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35735219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F2EA6459-CFD0-4F6A-9021-9D1D1BCFFE6B}" type="datetime1">
              <a:rPr lang="en-US" smtClean="0"/>
              <a:t>7/31/2024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Dr. Rashmi Mishra                           Unit-I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71</a:t>
            </a:fld>
            <a:endParaRPr lang="en-US"/>
          </a:p>
        </p:txBody>
      </p:sp>
      <p:sp>
        <p:nvSpPr>
          <p:cNvPr id="7" name="Title 1"/>
          <p:cNvSpPr txBox="1">
            <a:spLocks/>
          </p:cNvSpPr>
          <p:nvPr/>
        </p:nvSpPr>
        <p:spPr>
          <a:xfrm>
            <a:off x="1312589" y="30126"/>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lvl="0" algn="ctr">
              <a:spcBef>
                <a:spcPct val="0"/>
              </a:spcBef>
              <a:defRPr/>
            </a:pPr>
            <a:r>
              <a:rPr lang="en-IN" sz="2400" spc="40" dirty="0">
                <a:solidFill>
                  <a:schemeClr val="tx1"/>
                </a:solidFill>
              </a:rPr>
              <a:t>LITER </a:t>
            </a:r>
            <a:r>
              <a:rPr lang="en-IN" sz="2400" spc="10" dirty="0">
                <a:solidFill>
                  <a:schemeClr val="tx1"/>
                </a:solidFill>
              </a:rPr>
              <a:t>OF</a:t>
            </a:r>
            <a:r>
              <a:rPr lang="en-IN" sz="2400" spc="-185" dirty="0">
                <a:solidFill>
                  <a:schemeClr val="tx1"/>
                </a:solidFill>
              </a:rPr>
              <a:t> </a:t>
            </a:r>
            <a:r>
              <a:rPr lang="en-IN" sz="2400" spc="65" dirty="0">
                <a:solidFill>
                  <a:schemeClr val="tx1"/>
                </a:solidFill>
              </a:rPr>
              <a:t>LIGHT</a:t>
            </a:r>
            <a:r>
              <a:rPr lang="en-IN" sz="2400" spc="-20" dirty="0">
                <a:solidFill>
                  <a:schemeClr val="tx1"/>
                </a:solidFill>
              </a:rPr>
              <a:t> </a:t>
            </a:r>
            <a:r>
              <a:rPr lang="en-IN" sz="2400" spc="-135" dirty="0">
                <a:solidFill>
                  <a:schemeClr val="tx1"/>
                </a:solidFill>
              </a:rPr>
              <a:t>–  </a:t>
            </a:r>
            <a:r>
              <a:rPr lang="en-IN" sz="2400" spc="140" dirty="0">
                <a:solidFill>
                  <a:schemeClr val="tx1"/>
                </a:solidFill>
              </a:rPr>
              <a:t>Low </a:t>
            </a:r>
            <a:r>
              <a:rPr lang="en-IN" sz="2400" spc="105" dirty="0">
                <a:solidFill>
                  <a:schemeClr val="tx1"/>
                </a:solidFill>
              </a:rPr>
              <a:t>Cost </a:t>
            </a:r>
            <a:r>
              <a:rPr lang="en-IN" sz="2400" spc="100" dirty="0">
                <a:solidFill>
                  <a:schemeClr val="tx1"/>
                </a:solidFill>
              </a:rPr>
              <a:t>Power </a:t>
            </a:r>
            <a:r>
              <a:rPr lang="en-IN" sz="2400" spc="114" dirty="0">
                <a:solidFill>
                  <a:schemeClr val="tx1"/>
                </a:solidFill>
              </a:rPr>
              <a:t>of</a:t>
            </a:r>
            <a:r>
              <a:rPr lang="en-IN" sz="2400" spc="-360" dirty="0">
                <a:solidFill>
                  <a:schemeClr val="tx1"/>
                </a:solidFill>
              </a:rPr>
              <a:t> </a:t>
            </a:r>
            <a:r>
              <a:rPr lang="en-IN" sz="2400" spc="130" dirty="0">
                <a:solidFill>
                  <a:schemeClr val="tx1"/>
                </a:solidFill>
              </a:rPr>
              <a:t>Light</a:t>
            </a:r>
            <a:r>
              <a:rPr lang="en-IN" sz="2400" dirty="0">
                <a:solidFill>
                  <a:schemeClr val="tx1"/>
                </a:solidFill>
              </a:rPr>
              <a:t>  </a:t>
            </a:r>
            <a:r>
              <a:rPr lang="en-US" sz="2400" dirty="0">
                <a:solidFill>
                  <a:schemeClr val="tx1"/>
                </a:solidFill>
              </a:rPr>
              <a:t>(CO1)</a:t>
            </a:r>
          </a:p>
        </p:txBody>
      </p:sp>
      <p:grpSp>
        <p:nvGrpSpPr>
          <p:cNvPr id="8" name="object 3">
            <a:extLst>
              <a:ext uri="{FF2B5EF4-FFF2-40B4-BE49-F238E27FC236}">
                <a16:creationId xmlns:a16="http://schemas.microsoft.com/office/drawing/2014/main" id="{FEE7A613-D6FB-A7D6-A3B1-3D8F2425E4D9}"/>
              </a:ext>
            </a:extLst>
          </p:cNvPr>
          <p:cNvGrpSpPr/>
          <p:nvPr/>
        </p:nvGrpSpPr>
        <p:grpSpPr>
          <a:xfrm>
            <a:off x="228600" y="1536980"/>
            <a:ext cx="8458200" cy="4392295"/>
            <a:chOff x="0" y="569975"/>
            <a:chExt cx="9144000" cy="4392295"/>
          </a:xfrm>
        </p:grpSpPr>
        <p:sp>
          <p:nvSpPr>
            <p:cNvPr id="10" name="object 4">
              <a:extLst>
                <a:ext uri="{FF2B5EF4-FFF2-40B4-BE49-F238E27FC236}">
                  <a16:creationId xmlns:a16="http://schemas.microsoft.com/office/drawing/2014/main" id="{B28C3CC5-8778-317C-E58D-E156785CCBD5}"/>
                </a:ext>
              </a:extLst>
            </p:cNvPr>
            <p:cNvSpPr/>
            <p:nvPr/>
          </p:nvSpPr>
          <p:spPr>
            <a:xfrm>
              <a:off x="0" y="569975"/>
              <a:ext cx="6501384" cy="4392168"/>
            </a:xfrm>
            <a:prstGeom prst="rect">
              <a:avLst/>
            </a:prstGeom>
            <a:blipFill>
              <a:blip r:embed="rId2" cstate="print"/>
              <a:stretch>
                <a:fillRect/>
              </a:stretch>
            </a:blipFill>
          </p:spPr>
          <p:txBody>
            <a:bodyPr wrap="square" lIns="0" tIns="0" rIns="0" bIns="0" rtlCol="0"/>
            <a:lstStyle/>
            <a:p>
              <a:endParaRPr/>
            </a:p>
          </p:txBody>
        </p:sp>
        <p:sp>
          <p:nvSpPr>
            <p:cNvPr id="11" name="object 5">
              <a:extLst>
                <a:ext uri="{FF2B5EF4-FFF2-40B4-BE49-F238E27FC236}">
                  <a16:creationId xmlns:a16="http://schemas.microsoft.com/office/drawing/2014/main" id="{FBA4CC2F-2CDE-5068-8CD3-9F996084DA9F}"/>
                </a:ext>
              </a:extLst>
            </p:cNvPr>
            <p:cNvSpPr/>
            <p:nvPr/>
          </p:nvSpPr>
          <p:spPr>
            <a:xfrm>
              <a:off x="6501384" y="1228343"/>
              <a:ext cx="2642616" cy="2773679"/>
            </a:xfrm>
            <a:prstGeom prst="rect">
              <a:avLst/>
            </a:prstGeom>
            <a:blipFill>
              <a:blip r:embed="rId3" cstate="print"/>
              <a:stretch>
                <a:fillRect/>
              </a:stretch>
            </a:blipFill>
          </p:spPr>
          <p:txBody>
            <a:bodyPr wrap="square" lIns="0" tIns="0" rIns="0" bIns="0" rtlCol="0"/>
            <a:lstStyle/>
            <a:p>
              <a:endParaRPr/>
            </a:p>
          </p:txBody>
        </p:sp>
      </p:grpSp>
      <p:pic>
        <p:nvPicPr>
          <p:cNvPr id="12" name="Picture 11"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51799045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F69A9F86-6486-43B6-92DC-9BA3C2C40673}" type="datetime1">
              <a:rPr lang="en-US" smtClean="0"/>
              <a:t>7/31/2024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Dr. Rashmi Mishra                           Unit-I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72</a:t>
            </a:fld>
            <a:endParaRPr lang="en-US"/>
          </a:p>
        </p:txBody>
      </p:sp>
      <p:sp>
        <p:nvSpPr>
          <p:cNvPr id="7" name="Title 1"/>
          <p:cNvSpPr txBox="1">
            <a:spLocks/>
          </p:cNvSpPr>
          <p:nvPr/>
        </p:nvSpPr>
        <p:spPr>
          <a:xfrm>
            <a:off x="1312589" y="30126"/>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lvl="0" algn="ctr">
              <a:spcBef>
                <a:spcPct val="0"/>
              </a:spcBef>
              <a:defRPr/>
            </a:pPr>
            <a:r>
              <a:rPr lang="en-IN" sz="2400" spc="55" dirty="0">
                <a:solidFill>
                  <a:schemeClr val="tx1"/>
                </a:solidFill>
              </a:rPr>
              <a:t>ARAVIND </a:t>
            </a:r>
            <a:r>
              <a:rPr lang="en-IN" sz="2400" spc="-30" dirty="0">
                <a:solidFill>
                  <a:schemeClr val="tx1"/>
                </a:solidFill>
              </a:rPr>
              <a:t>EYE</a:t>
            </a:r>
            <a:r>
              <a:rPr lang="en-IN" sz="2400" spc="-229" dirty="0">
                <a:solidFill>
                  <a:schemeClr val="tx1"/>
                </a:solidFill>
              </a:rPr>
              <a:t> </a:t>
            </a:r>
            <a:r>
              <a:rPr lang="en-IN" sz="2400" spc="35" dirty="0">
                <a:solidFill>
                  <a:schemeClr val="tx1"/>
                </a:solidFill>
              </a:rPr>
              <a:t>CARE</a:t>
            </a:r>
            <a:r>
              <a:rPr lang="en-IN" sz="2400" spc="-50" dirty="0">
                <a:solidFill>
                  <a:schemeClr val="tx1"/>
                </a:solidFill>
              </a:rPr>
              <a:t> </a:t>
            </a:r>
            <a:r>
              <a:rPr lang="en-IN" sz="2400" spc="-135" dirty="0">
                <a:solidFill>
                  <a:schemeClr val="tx1"/>
                </a:solidFill>
              </a:rPr>
              <a:t>– </a:t>
            </a:r>
            <a:r>
              <a:rPr lang="en-IN" sz="2400" spc="130" dirty="0">
                <a:solidFill>
                  <a:schemeClr val="tx1"/>
                </a:solidFill>
              </a:rPr>
              <a:t>Affordable </a:t>
            </a:r>
            <a:r>
              <a:rPr lang="en-IN" sz="2400" spc="220" dirty="0">
                <a:solidFill>
                  <a:schemeClr val="tx1"/>
                </a:solidFill>
              </a:rPr>
              <a:t>&amp;</a:t>
            </a:r>
            <a:r>
              <a:rPr lang="en-IN" sz="2400" spc="-355" dirty="0">
                <a:solidFill>
                  <a:schemeClr val="tx1"/>
                </a:solidFill>
              </a:rPr>
              <a:t> </a:t>
            </a:r>
            <a:r>
              <a:rPr lang="en-IN" sz="2400" spc="130" dirty="0">
                <a:solidFill>
                  <a:schemeClr val="tx1"/>
                </a:solidFill>
              </a:rPr>
              <a:t>Efficient</a:t>
            </a:r>
            <a:r>
              <a:rPr lang="en-IN" sz="2400" dirty="0">
                <a:solidFill>
                  <a:schemeClr val="tx1"/>
                </a:solidFill>
              </a:rPr>
              <a:t> </a:t>
            </a:r>
            <a:r>
              <a:rPr lang="en-US" sz="2400" dirty="0">
                <a:solidFill>
                  <a:schemeClr val="tx1"/>
                </a:solidFill>
              </a:rPr>
              <a:t>(CO1)</a:t>
            </a:r>
          </a:p>
        </p:txBody>
      </p:sp>
      <p:sp>
        <p:nvSpPr>
          <p:cNvPr id="8" name="object 2">
            <a:extLst>
              <a:ext uri="{FF2B5EF4-FFF2-40B4-BE49-F238E27FC236}">
                <a16:creationId xmlns:a16="http://schemas.microsoft.com/office/drawing/2014/main" id="{C334D7E6-AAC1-B996-C5E3-66530B74964F}"/>
              </a:ext>
            </a:extLst>
          </p:cNvPr>
          <p:cNvSpPr/>
          <p:nvPr/>
        </p:nvSpPr>
        <p:spPr>
          <a:xfrm>
            <a:off x="113267" y="1143000"/>
            <a:ext cx="8991600" cy="4575047"/>
          </a:xfrm>
          <a:prstGeom prst="rect">
            <a:avLst/>
          </a:prstGeom>
          <a:blipFill>
            <a:blip r:embed="rId2" cstate="print"/>
            <a:stretch>
              <a:fillRect/>
            </a:stretch>
          </a:blipFill>
        </p:spPr>
        <p:txBody>
          <a:bodyPr wrap="square" lIns="0" tIns="0" rIns="0" bIns="0" rtlCol="0"/>
          <a:lstStyle/>
          <a:p>
            <a:endParaRPr/>
          </a:p>
        </p:txBody>
      </p:sp>
      <p:pic>
        <p:nvPicPr>
          <p:cNvPr id="10" name="Picture 9"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128896720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rmAutofit/>
          </a:bodyPr>
          <a:lstStyle/>
          <a:p>
            <a:r>
              <a:rPr lang="en-IN" sz="1800" dirty="0"/>
              <a:t>“The problem of avoidable blindness rapidly escalating remained a major cause of concern in the Indian healthcare scenario”. This statement belongs to _______ .</a:t>
            </a:r>
            <a:endParaRPr lang="en-US" sz="1800" dirty="0"/>
          </a:p>
          <a:p>
            <a:pPr>
              <a:buFont typeface="+mj-lt"/>
              <a:buAutoNum type="alphaLcParenR"/>
            </a:pPr>
            <a:r>
              <a:rPr lang="en-US" sz="1800" dirty="0"/>
              <a:t>Aravind Eye Care </a:t>
            </a:r>
          </a:p>
          <a:p>
            <a:pPr>
              <a:buFont typeface="+mj-lt"/>
              <a:buAutoNum type="alphaLcParenR"/>
            </a:pPr>
            <a:r>
              <a:rPr lang="en-US" sz="1800" dirty="0"/>
              <a:t>Fortis</a:t>
            </a:r>
          </a:p>
          <a:p>
            <a:pPr>
              <a:buFont typeface="+mj-lt"/>
              <a:buAutoNum type="alphaLcParenR"/>
            </a:pPr>
            <a:r>
              <a:rPr lang="en-US" sz="1800" dirty="0"/>
              <a:t>AIIMS</a:t>
            </a:r>
          </a:p>
          <a:p>
            <a:pPr>
              <a:buFont typeface="+mj-lt"/>
              <a:buAutoNum type="alphaLcParenR"/>
            </a:pPr>
            <a:r>
              <a:rPr lang="en-US" sz="1800" dirty="0"/>
              <a:t>Escort</a:t>
            </a:r>
          </a:p>
          <a:p>
            <a:r>
              <a:rPr lang="en-IN" sz="1800" dirty="0"/>
              <a:t>__________first initiative failed to produce more sales because they didn’t ask their customers the right questions.</a:t>
            </a:r>
          </a:p>
          <a:p>
            <a:pPr>
              <a:buFont typeface="+mj-lt"/>
              <a:buAutoNum type="alphaLcParenR"/>
            </a:pPr>
            <a:r>
              <a:rPr lang="en-IN" sz="1800" dirty="0"/>
              <a:t>McDonalds’</a:t>
            </a:r>
          </a:p>
          <a:p>
            <a:pPr>
              <a:buFont typeface="+mj-lt"/>
              <a:buAutoNum type="alphaLcParenR"/>
            </a:pPr>
            <a:r>
              <a:rPr lang="en-IN" sz="1800" dirty="0"/>
              <a:t>Dominos</a:t>
            </a:r>
          </a:p>
          <a:p>
            <a:pPr>
              <a:buFont typeface="+mj-lt"/>
              <a:buAutoNum type="alphaLcParenR"/>
            </a:pPr>
            <a:r>
              <a:rPr lang="en-IN" sz="1800" dirty="0"/>
              <a:t>KFC</a:t>
            </a:r>
          </a:p>
          <a:p>
            <a:pPr>
              <a:buFont typeface="+mj-lt"/>
              <a:buAutoNum type="alphaLcParenR"/>
            </a:pPr>
            <a:r>
              <a:rPr lang="en-IN" sz="1800" dirty="0"/>
              <a:t>Pizza Hut</a:t>
            </a:r>
          </a:p>
        </p:txBody>
      </p:sp>
      <p:sp>
        <p:nvSpPr>
          <p:cNvPr id="4" name="Date Placeholder 3"/>
          <p:cNvSpPr>
            <a:spLocks noGrp="1"/>
          </p:cNvSpPr>
          <p:nvPr>
            <p:ph type="dt" sz="half" idx="10"/>
          </p:nvPr>
        </p:nvSpPr>
        <p:spPr/>
        <p:txBody>
          <a:bodyPr/>
          <a:lstStyle/>
          <a:p>
            <a:fld id="{09E67F41-9FAD-4A7C-99A8-D8C53B278D22}" type="datetime1">
              <a:rPr lang="en-US" smtClean="0"/>
              <a:t>7/31/2024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Dr. Rashmi Mishra                           Unit-I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73</a:t>
            </a:fld>
            <a:endParaRPr lang="en-US"/>
          </a:p>
        </p:txBody>
      </p:sp>
      <p:sp>
        <p:nvSpPr>
          <p:cNvPr id="7" name="Title 1"/>
          <p:cNvSpPr txBox="1">
            <a:spLocks/>
          </p:cNvSpPr>
          <p:nvPr/>
        </p:nvSpPr>
        <p:spPr>
          <a:xfrm>
            <a:off x="1371600" y="0"/>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400" dirty="0"/>
              <a:t>Daily Quiz</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297747211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rmAutofit/>
          </a:bodyPr>
          <a:lstStyle/>
          <a:p>
            <a:r>
              <a:rPr lang="en-IN" sz="1800" dirty="0"/>
              <a:t>Discuss the “Why” behind each example (5-WHYS).</a:t>
            </a:r>
          </a:p>
          <a:p>
            <a:r>
              <a:rPr lang="en-IN" sz="1800" dirty="0"/>
              <a:t>Describe the Higher Purpose.</a:t>
            </a:r>
          </a:p>
          <a:p>
            <a:r>
              <a:rPr lang="en-IN" sz="1800" dirty="0"/>
              <a:t>Explain Visualization and it’s importance in design thinking.</a:t>
            </a:r>
          </a:p>
          <a:p>
            <a:r>
              <a:rPr lang="en-IN" sz="1800" dirty="0"/>
              <a:t>Illustrate reflections on wheel of life (in-class activity for visualization &amp; Wheel of Life).</a:t>
            </a:r>
          </a:p>
          <a:p>
            <a:r>
              <a:rPr lang="en-IN" sz="1800" dirty="0"/>
              <a:t>How we can link reflection of wheels with Balancing Priorities.</a:t>
            </a:r>
          </a:p>
          <a:p>
            <a:r>
              <a:rPr lang="en-IN" sz="1800" dirty="0"/>
              <a:t>Summarize DBS Singapore and Bank of Americas’ Keep the Change Campaign. </a:t>
            </a:r>
          </a:p>
          <a:p>
            <a:r>
              <a:rPr lang="en-IN" sz="1800" dirty="0"/>
              <a:t>Discuss Litter of Light &amp; Arvind Eye Care.</a:t>
            </a:r>
            <a:endParaRPr lang="en-US" sz="1800" dirty="0"/>
          </a:p>
        </p:txBody>
      </p:sp>
      <p:sp>
        <p:nvSpPr>
          <p:cNvPr id="4" name="Date Placeholder 3"/>
          <p:cNvSpPr>
            <a:spLocks noGrp="1"/>
          </p:cNvSpPr>
          <p:nvPr>
            <p:ph type="dt" sz="half" idx="10"/>
          </p:nvPr>
        </p:nvSpPr>
        <p:spPr/>
        <p:txBody>
          <a:bodyPr/>
          <a:lstStyle/>
          <a:p>
            <a:fld id="{570888EF-3813-4770-9868-87D3BFB8C271}" type="datetime1">
              <a:rPr lang="en-US" smtClean="0"/>
              <a:t>7/31/2024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Dr. Rashmi Mishra                           Unit-I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74</a:t>
            </a:fld>
            <a:endParaRPr lang="en-US"/>
          </a:p>
        </p:txBody>
      </p:sp>
      <p:sp>
        <p:nvSpPr>
          <p:cNvPr id="7" name="Title 1"/>
          <p:cNvSpPr txBox="1">
            <a:spLocks/>
          </p:cNvSpPr>
          <p:nvPr/>
        </p:nvSpPr>
        <p:spPr>
          <a:xfrm>
            <a:off x="1371600" y="0"/>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a:ln>
                  <a:noFill/>
                </a:ln>
                <a:solidFill>
                  <a:schemeClr val="dk1"/>
                </a:solidFill>
                <a:effectLst/>
                <a:uLnTx/>
                <a:uFillTx/>
                <a:latin typeface="+mn-lt"/>
                <a:ea typeface="+mn-ea"/>
                <a:cs typeface="+mn-cs"/>
              </a:rPr>
              <a:t>Weekly</a:t>
            </a:r>
            <a:r>
              <a:rPr kumimoji="0" lang="en-US" sz="2400" b="0" i="0" u="none" strike="noStrike" kern="1200" cap="none" spc="0" normalizeH="0" noProof="0" dirty="0">
                <a:ln>
                  <a:noFill/>
                </a:ln>
                <a:solidFill>
                  <a:schemeClr val="dk1"/>
                </a:solidFill>
                <a:effectLst/>
                <a:uLnTx/>
                <a:uFillTx/>
                <a:latin typeface="+mn-lt"/>
                <a:ea typeface="+mn-ea"/>
                <a:cs typeface="+mn-cs"/>
              </a:rPr>
              <a:t> Assignment</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391954011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88C8D1B0-8A7B-4BD3-8CC5-3F92FF6358F4}" type="datetime1">
              <a:rPr lang="en-US" smtClean="0"/>
              <a:t>7/31/2024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Dr. Rashmi Mishra                           Unit-I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75</a:t>
            </a:fld>
            <a:endParaRPr lang="en-US"/>
          </a:p>
        </p:txBody>
      </p:sp>
      <p:sp>
        <p:nvSpPr>
          <p:cNvPr id="7" name="Title 1"/>
          <p:cNvSpPr txBox="1">
            <a:spLocks/>
          </p:cNvSpPr>
          <p:nvPr/>
        </p:nvSpPr>
        <p:spPr>
          <a:xfrm>
            <a:off x="1312589" y="30126"/>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lvl="0" algn="ctr">
              <a:spcBef>
                <a:spcPct val="0"/>
              </a:spcBef>
              <a:defRPr/>
            </a:pPr>
            <a:r>
              <a:rPr lang="en-IN" sz="2400" spc="105" dirty="0">
                <a:solidFill>
                  <a:schemeClr val="tx1"/>
                </a:solidFill>
              </a:rPr>
              <a:t>McDonald’s</a:t>
            </a:r>
            <a:r>
              <a:rPr lang="en-IN" sz="2400" spc="-25" dirty="0">
                <a:solidFill>
                  <a:schemeClr val="tx1"/>
                </a:solidFill>
              </a:rPr>
              <a:t> </a:t>
            </a:r>
            <a:r>
              <a:rPr lang="en-IN" sz="2400" spc="80" dirty="0">
                <a:solidFill>
                  <a:schemeClr val="tx1"/>
                </a:solidFill>
              </a:rPr>
              <a:t>Milkshake</a:t>
            </a:r>
            <a:r>
              <a:rPr lang="en-IN" sz="2400" spc="20" dirty="0">
                <a:solidFill>
                  <a:schemeClr val="tx1"/>
                </a:solidFill>
              </a:rPr>
              <a:t> </a:t>
            </a:r>
            <a:r>
              <a:rPr lang="en-IN" sz="2400" spc="-135" dirty="0">
                <a:solidFill>
                  <a:schemeClr val="tx1"/>
                </a:solidFill>
              </a:rPr>
              <a:t>– </a:t>
            </a:r>
            <a:r>
              <a:rPr lang="en-IN" sz="2400" spc="140" dirty="0">
                <a:solidFill>
                  <a:schemeClr val="tx1"/>
                </a:solidFill>
              </a:rPr>
              <a:t>Job</a:t>
            </a:r>
            <a:r>
              <a:rPr lang="en-IN" sz="2400" spc="-50" dirty="0">
                <a:solidFill>
                  <a:schemeClr val="tx1"/>
                </a:solidFill>
              </a:rPr>
              <a:t> </a:t>
            </a:r>
            <a:r>
              <a:rPr lang="en-IN" sz="2400" spc="145" dirty="0">
                <a:solidFill>
                  <a:schemeClr val="tx1"/>
                </a:solidFill>
              </a:rPr>
              <a:t>to</a:t>
            </a:r>
            <a:r>
              <a:rPr lang="en-IN" sz="2400" spc="-95" dirty="0">
                <a:solidFill>
                  <a:schemeClr val="tx1"/>
                </a:solidFill>
              </a:rPr>
              <a:t> </a:t>
            </a:r>
            <a:r>
              <a:rPr lang="en-IN" sz="2400" spc="130" dirty="0">
                <a:solidFill>
                  <a:schemeClr val="tx1"/>
                </a:solidFill>
              </a:rPr>
              <a:t>be</a:t>
            </a:r>
            <a:r>
              <a:rPr lang="en-IN" sz="2400" spc="-90" dirty="0">
                <a:solidFill>
                  <a:schemeClr val="tx1"/>
                </a:solidFill>
              </a:rPr>
              <a:t> </a:t>
            </a:r>
            <a:r>
              <a:rPr lang="en-IN" sz="2400" spc="114" dirty="0">
                <a:solidFill>
                  <a:schemeClr val="tx1"/>
                </a:solidFill>
              </a:rPr>
              <a:t>done</a:t>
            </a:r>
            <a:r>
              <a:rPr lang="en-IN" sz="2400" spc="-70" dirty="0">
                <a:solidFill>
                  <a:schemeClr val="tx1"/>
                </a:solidFill>
              </a:rPr>
              <a:t> </a:t>
            </a:r>
            <a:r>
              <a:rPr lang="en-IN" sz="2400" spc="130" dirty="0">
                <a:solidFill>
                  <a:schemeClr val="tx1"/>
                </a:solidFill>
              </a:rPr>
              <a:t>theory</a:t>
            </a:r>
            <a:r>
              <a:rPr lang="en-IN" sz="2400" dirty="0">
                <a:solidFill>
                  <a:schemeClr val="tx1"/>
                </a:solidFill>
              </a:rPr>
              <a:t>  </a:t>
            </a:r>
            <a:r>
              <a:rPr lang="en-US" sz="2400" dirty="0">
                <a:solidFill>
                  <a:schemeClr val="tx1"/>
                </a:solidFill>
              </a:rPr>
              <a:t>(CO1)</a:t>
            </a:r>
          </a:p>
        </p:txBody>
      </p:sp>
      <p:sp>
        <p:nvSpPr>
          <p:cNvPr id="8" name="object 3">
            <a:extLst>
              <a:ext uri="{FF2B5EF4-FFF2-40B4-BE49-F238E27FC236}">
                <a16:creationId xmlns:a16="http://schemas.microsoft.com/office/drawing/2014/main" id="{116E36B4-79A7-FADF-698B-821DC3837052}"/>
              </a:ext>
            </a:extLst>
          </p:cNvPr>
          <p:cNvSpPr/>
          <p:nvPr/>
        </p:nvSpPr>
        <p:spPr>
          <a:xfrm>
            <a:off x="2365668" y="1886748"/>
            <a:ext cx="4412663" cy="3725855"/>
          </a:xfrm>
          <a:prstGeom prst="rect">
            <a:avLst/>
          </a:prstGeom>
          <a:blipFill>
            <a:blip r:embed="rId2" cstate="print"/>
            <a:stretch>
              <a:fillRect/>
            </a:stretch>
          </a:blipFill>
        </p:spPr>
        <p:txBody>
          <a:bodyPr wrap="square" lIns="0" tIns="0" rIns="0" bIns="0" rtlCol="0"/>
          <a:lstStyle/>
          <a:p>
            <a:endParaRPr/>
          </a:p>
        </p:txBody>
      </p:sp>
      <p:pic>
        <p:nvPicPr>
          <p:cNvPr id="10" name="Picture 9"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336834594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1B7EB8E9-CD16-4273-8748-AA05F774DE0E}" type="datetime1">
              <a:rPr lang="en-US" smtClean="0"/>
              <a:t>7/31/2024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76</a:t>
            </a:fld>
            <a:endParaRPr lang="en-US"/>
          </a:p>
        </p:txBody>
      </p:sp>
      <p:sp>
        <p:nvSpPr>
          <p:cNvPr id="7" name="Title 1"/>
          <p:cNvSpPr txBox="1">
            <a:spLocks/>
          </p:cNvSpPr>
          <p:nvPr/>
        </p:nvSpPr>
        <p:spPr>
          <a:xfrm>
            <a:off x="1312589" y="30126"/>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lvl="0" algn="ctr">
              <a:spcBef>
                <a:spcPct val="0"/>
              </a:spcBef>
              <a:defRPr/>
            </a:pPr>
            <a:r>
              <a:rPr lang="en-IN" sz="2400" spc="90" dirty="0">
                <a:solidFill>
                  <a:schemeClr val="tx1"/>
                </a:solidFill>
              </a:rPr>
              <a:t>Amazon </a:t>
            </a:r>
            <a:r>
              <a:rPr lang="en-IN" sz="2400" spc="65" dirty="0">
                <a:solidFill>
                  <a:schemeClr val="tx1"/>
                </a:solidFill>
              </a:rPr>
              <a:t>Easy</a:t>
            </a:r>
            <a:r>
              <a:rPr lang="en-IN" sz="2400" spc="-190" dirty="0">
                <a:solidFill>
                  <a:schemeClr val="tx1"/>
                </a:solidFill>
              </a:rPr>
              <a:t> </a:t>
            </a:r>
            <a:r>
              <a:rPr lang="en-IN" sz="2400" spc="90" dirty="0">
                <a:solidFill>
                  <a:schemeClr val="tx1"/>
                </a:solidFill>
              </a:rPr>
              <a:t>Model</a:t>
            </a:r>
            <a:r>
              <a:rPr lang="en-IN" sz="2400" spc="-50" dirty="0">
                <a:solidFill>
                  <a:schemeClr val="tx1"/>
                </a:solidFill>
              </a:rPr>
              <a:t> </a:t>
            </a:r>
            <a:r>
              <a:rPr lang="en-IN" sz="2400" spc="90" dirty="0">
                <a:solidFill>
                  <a:schemeClr val="tx1"/>
                </a:solidFill>
              </a:rPr>
              <a:t>E-Commerce </a:t>
            </a:r>
            <a:r>
              <a:rPr lang="en-IN" sz="2400" spc="150" dirty="0">
                <a:solidFill>
                  <a:schemeClr val="tx1"/>
                </a:solidFill>
              </a:rPr>
              <a:t>for </a:t>
            </a:r>
            <a:r>
              <a:rPr lang="en-IN" sz="2400" spc="80" dirty="0">
                <a:solidFill>
                  <a:schemeClr val="tx1"/>
                </a:solidFill>
              </a:rPr>
              <a:t>Rural</a:t>
            </a:r>
            <a:r>
              <a:rPr lang="en-IN" sz="2400" spc="-409" dirty="0">
                <a:solidFill>
                  <a:schemeClr val="tx1"/>
                </a:solidFill>
              </a:rPr>
              <a:t> </a:t>
            </a:r>
            <a:r>
              <a:rPr lang="en-IN" sz="2400" spc="110" dirty="0">
                <a:solidFill>
                  <a:schemeClr val="tx1"/>
                </a:solidFill>
              </a:rPr>
              <a:t>India</a:t>
            </a:r>
            <a:r>
              <a:rPr lang="en-IN" sz="2400" dirty="0">
                <a:solidFill>
                  <a:schemeClr val="tx1"/>
                </a:solidFill>
              </a:rPr>
              <a:t>  </a:t>
            </a:r>
            <a:r>
              <a:rPr lang="en-US" sz="2400" dirty="0">
                <a:solidFill>
                  <a:schemeClr val="tx1"/>
                </a:solidFill>
              </a:rPr>
              <a:t>(CO1)</a:t>
            </a:r>
          </a:p>
        </p:txBody>
      </p:sp>
      <p:sp>
        <p:nvSpPr>
          <p:cNvPr id="8" name="object 2">
            <a:extLst>
              <a:ext uri="{FF2B5EF4-FFF2-40B4-BE49-F238E27FC236}">
                <a16:creationId xmlns:a16="http://schemas.microsoft.com/office/drawing/2014/main" id="{0A4779CB-189B-F51A-106C-0F4FAF9FBA7F}"/>
              </a:ext>
            </a:extLst>
          </p:cNvPr>
          <p:cNvSpPr/>
          <p:nvPr/>
        </p:nvSpPr>
        <p:spPr>
          <a:xfrm>
            <a:off x="83820" y="1143000"/>
            <a:ext cx="3858767" cy="4706110"/>
          </a:xfrm>
          <a:prstGeom prst="rect">
            <a:avLst/>
          </a:prstGeom>
          <a:blipFill>
            <a:blip r:embed="rId2" cstate="print"/>
            <a:stretch>
              <a:fillRect/>
            </a:stretch>
          </a:blipFill>
        </p:spPr>
        <p:txBody>
          <a:bodyPr wrap="square" lIns="0" tIns="0" rIns="0" bIns="0" rtlCol="0"/>
          <a:lstStyle/>
          <a:p>
            <a:endParaRPr/>
          </a:p>
        </p:txBody>
      </p:sp>
      <p:sp>
        <p:nvSpPr>
          <p:cNvPr id="10" name="object 3">
            <a:extLst>
              <a:ext uri="{FF2B5EF4-FFF2-40B4-BE49-F238E27FC236}">
                <a16:creationId xmlns:a16="http://schemas.microsoft.com/office/drawing/2014/main" id="{1D7498C6-398F-299F-0286-0703A993AA7A}"/>
              </a:ext>
            </a:extLst>
          </p:cNvPr>
          <p:cNvSpPr/>
          <p:nvPr/>
        </p:nvSpPr>
        <p:spPr>
          <a:xfrm>
            <a:off x="3998976" y="1057655"/>
            <a:ext cx="4953000" cy="3300984"/>
          </a:xfrm>
          <a:prstGeom prst="rect">
            <a:avLst/>
          </a:prstGeom>
          <a:blipFill>
            <a:blip r:embed="rId3" cstate="print"/>
            <a:stretch>
              <a:fillRect/>
            </a:stretch>
          </a:blipFill>
        </p:spPr>
        <p:txBody>
          <a:bodyPr wrap="square" lIns="0" tIns="0" rIns="0" bIns="0" rtlCol="0"/>
          <a:lstStyle/>
          <a:p>
            <a:endParaRPr/>
          </a:p>
        </p:txBody>
      </p:sp>
      <p:sp>
        <p:nvSpPr>
          <p:cNvPr id="11" name="Footer Placeholder 4">
            <a:extLst>
              <a:ext uri="{FF2B5EF4-FFF2-40B4-BE49-F238E27FC236}">
                <a16:creationId xmlns:a16="http://schemas.microsoft.com/office/drawing/2014/main" id="{D13A8C3A-6BF4-C7FE-AD56-DA3A1057DC1C}"/>
              </a:ext>
            </a:extLst>
          </p:cNvPr>
          <p:cNvSpPr>
            <a:spLocks noGrp="1"/>
          </p:cNvSpPr>
          <p:nvPr>
            <p:ph type="ftr" sz="quarter" idx="11"/>
          </p:nvPr>
        </p:nvSpPr>
        <p:spPr>
          <a:xfrm>
            <a:off x="2514600" y="6356350"/>
            <a:ext cx="5029200" cy="365125"/>
          </a:xfrm>
        </p:spPr>
        <p:txBody>
          <a:bodyPr/>
          <a:lstStyle/>
          <a:p>
            <a:r>
              <a:rPr lang="en-US"/>
              <a:t>Dr. Rashmi Mishra                           Unit-I</a:t>
            </a:r>
            <a:endParaRPr lang="en-US" dirty="0"/>
          </a:p>
        </p:txBody>
      </p:sp>
      <p:pic>
        <p:nvPicPr>
          <p:cNvPr id="12" name="Picture 11"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183943043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2EE8B63C-D0E9-46A0-A35F-1280AFBEB3D5}" type="datetime1">
              <a:rPr lang="en-US" smtClean="0"/>
              <a:t>7/31/2024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77</a:t>
            </a:fld>
            <a:endParaRPr lang="en-US"/>
          </a:p>
        </p:txBody>
      </p:sp>
      <p:sp>
        <p:nvSpPr>
          <p:cNvPr id="7" name="Title 1"/>
          <p:cNvSpPr txBox="1">
            <a:spLocks/>
          </p:cNvSpPr>
          <p:nvPr/>
        </p:nvSpPr>
        <p:spPr>
          <a:xfrm>
            <a:off x="1312589" y="30126"/>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lvl="0" algn="ctr">
              <a:spcBef>
                <a:spcPct val="0"/>
              </a:spcBef>
              <a:defRPr/>
            </a:pPr>
            <a:r>
              <a:rPr lang="en-IN" sz="2400" spc="110" dirty="0">
                <a:solidFill>
                  <a:schemeClr val="tx1"/>
                </a:solidFill>
              </a:rPr>
              <a:t>Gillette</a:t>
            </a:r>
            <a:r>
              <a:rPr lang="en-IN" sz="2400" spc="-30" dirty="0">
                <a:solidFill>
                  <a:schemeClr val="tx1"/>
                </a:solidFill>
              </a:rPr>
              <a:t> </a:t>
            </a:r>
            <a:r>
              <a:rPr lang="en-IN" sz="2400" spc="-135" dirty="0">
                <a:solidFill>
                  <a:schemeClr val="tx1"/>
                </a:solidFill>
              </a:rPr>
              <a:t>–  </a:t>
            </a:r>
            <a:r>
              <a:rPr lang="en-IN" sz="2400" spc="85" dirty="0">
                <a:solidFill>
                  <a:schemeClr val="tx1"/>
                </a:solidFill>
              </a:rPr>
              <a:t>Safety</a:t>
            </a:r>
            <a:r>
              <a:rPr lang="en-IN" sz="2400" spc="-114" dirty="0">
                <a:solidFill>
                  <a:schemeClr val="tx1"/>
                </a:solidFill>
              </a:rPr>
              <a:t> </a:t>
            </a:r>
            <a:r>
              <a:rPr lang="en-IN" sz="2400" spc="105" dirty="0">
                <a:solidFill>
                  <a:schemeClr val="tx1"/>
                </a:solidFill>
              </a:rPr>
              <a:t>First </a:t>
            </a:r>
            <a:r>
              <a:rPr lang="en-US" sz="2400" dirty="0">
                <a:solidFill>
                  <a:schemeClr val="tx1"/>
                </a:solidFill>
              </a:rPr>
              <a:t>(CO1)</a:t>
            </a:r>
          </a:p>
        </p:txBody>
      </p:sp>
      <p:sp>
        <p:nvSpPr>
          <p:cNvPr id="11" name="object 2">
            <a:extLst>
              <a:ext uri="{FF2B5EF4-FFF2-40B4-BE49-F238E27FC236}">
                <a16:creationId xmlns:a16="http://schemas.microsoft.com/office/drawing/2014/main" id="{3640D4C1-DE33-7579-D55C-A8DF9ACCAEFE}"/>
              </a:ext>
            </a:extLst>
          </p:cNvPr>
          <p:cNvSpPr/>
          <p:nvPr/>
        </p:nvSpPr>
        <p:spPr>
          <a:xfrm>
            <a:off x="473765" y="1414908"/>
            <a:ext cx="7775448" cy="4669534"/>
          </a:xfrm>
          <a:prstGeom prst="rect">
            <a:avLst/>
          </a:prstGeom>
          <a:blipFill>
            <a:blip r:embed="rId2" cstate="print"/>
            <a:stretch>
              <a:fillRect/>
            </a:stretch>
          </a:blipFill>
        </p:spPr>
        <p:txBody>
          <a:bodyPr wrap="square" lIns="0" tIns="0" rIns="0" bIns="0" rtlCol="0"/>
          <a:lstStyle/>
          <a:p>
            <a:endParaRPr/>
          </a:p>
        </p:txBody>
      </p:sp>
      <p:sp>
        <p:nvSpPr>
          <p:cNvPr id="8" name="Footer Placeholder 4">
            <a:extLst>
              <a:ext uri="{FF2B5EF4-FFF2-40B4-BE49-F238E27FC236}">
                <a16:creationId xmlns:a16="http://schemas.microsoft.com/office/drawing/2014/main" id="{CC594358-A792-5856-257F-748CDC6383D1}"/>
              </a:ext>
            </a:extLst>
          </p:cNvPr>
          <p:cNvSpPr>
            <a:spLocks noGrp="1"/>
          </p:cNvSpPr>
          <p:nvPr>
            <p:ph type="ftr" sz="quarter" idx="11"/>
          </p:nvPr>
        </p:nvSpPr>
        <p:spPr>
          <a:xfrm>
            <a:off x="2514600" y="6356350"/>
            <a:ext cx="5029200" cy="365125"/>
          </a:xfrm>
        </p:spPr>
        <p:txBody>
          <a:bodyPr/>
          <a:lstStyle/>
          <a:p>
            <a:r>
              <a:rPr lang="en-US"/>
              <a:t>Dr. Rashmi Mishra                           Unit-I</a:t>
            </a:r>
            <a:endParaRPr lang="en-US" dirty="0"/>
          </a:p>
        </p:txBody>
      </p:sp>
      <p:pic>
        <p:nvPicPr>
          <p:cNvPr id="10" name="Picture 9"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406245167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B183F939-ECFF-46DA-9F5F-AC7F0D59750A}" type="datetime1">
              <a:rPr lang="en-US" smtClean="0"/>
              <a:t>7/31/2024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Dr. Rashmi Mishra                           Unit-I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78</a:t>
            </a:fld>
            <a:endParaRPr lang="en-US"/>
          </a:p>
        </p:txBody>
      </p:sp>
      <p:sp>
        <p:nvSpPr>
          <p:cNvPr id="7" name="Title 1"/>
          <p:cNvSpPr txBox="1">
            <a:spLocks/>
          </p:cNvSpPr>
          <p:nvPr/>
        </p:nvSpPr>
        <p:spPr>
          <a:xfrm>
            <a:off x="1312589" y="30126"/>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marL="12700" algn="ctr">
              <a:lnSpc>
                <a:spcPct val="100000"/>
              </a:lnSpc>
              <a:spcBef>
                <a:spcPts val="100"/>
              </a:spcBef>
            </a:pPr>
            <a:r>
              <a:rPr lang="en-IN" sz="2400" spc="100" dirty="0">
                <a:solidFill>
                  <a:schemeClr val="tx1"/>
                </a:solidFill>
              </a:rPr>
              <a:t>Design Thinking </a:t>
            </a:r>
            <a:r>
              <a:rPr lang="en-IN" sz="2400" spc="75" dirty="0">
                <a:solidFill>
                  <a:schemeClr val="tx1"/>
                </a:solidFill>
              </a:rPr>
              <a:t>Case</a:t>
            </a:r>
            <a:r>
              <a:rPr lang="en-IN" sz="2400" spc="-340" dirty="0">
                <a:solidFill>
                  <a:schemeClr val="tx1"/>
                </a:solidFill>
              </a:rPr>
              <a:t> </a:t>
            </a:r>
            <a:r>
              <a:rPr lang="en-IN" sz="2400" spc="105" dirty="0">
                <a:solidFill>
                  <a:schemeClr val="tx1"/>
                </a:solidFill>
              </a:rPr>
              <a:t>Study</a:t>
            </a:r>
            <a:r>
              <a:rPr lang="en-IN" sz="2400" spc="-40" dirty="0">
                <a:solidFill>
                  <a:schemeClr val="tx1"/>
                </a:solidFill>
              </a:rPr>
              <a:t> </a:t>
            </a:r>
            <a:r>
              <a:rPr lang="en-IN" sz="2400" spc="-135" dirty="0">
                <a:solidFill>
                  <a:schemeClr val="tx1"/>
                </a:solidFill>
              </a:rPr>
              <a:t>– </a:t>
            </a:r>
            <a:r>
              <a:rPr lang="en-IN" sz="2400" spc="120" dirty="0" err="1">
                <a:solidFill>
                  <a:schemeClr val="tx1"/>
                </a:solidFill>
              </a:rPr>
              <a:t>CareerBuddy</a:t>
            </a:r>
            <a:r>
              <a:rPr lang="en-IN" sz="2400" spc="120" dirty="0">
                <a:solidFill>
                  <a:schemeClr val="tx1"/>
                </a:solidFill>
              </a:rPr>
              <a:t>(CO1)</a:t>
            </a:r>
            <a:endParaRPr lang="en-US" sz="2400" dirty="0">
              <a:solidFill>
                <a:schemeClr val="tx1"/>
              </a:solidFill>
            </a:endParaRPr>
          </a:p>
        </p:txBody>
      </p:sp>
      <p:sp>
        <p:nvSpPr>
          <p:cNvPr id="11" name="Content Placeholder 2">
            <a:extLst>
              <a:ext uri="{FF2B5EF4-FFF2-40B4-BE49-F238E27FC236}">
                <a16:creationId xmlns:a16="http://schemas.microsoft.com/office/drawing/2014/main" id="{8236A617-9805-F982-1E8E-E3834C7DB3D0}"/>
              </a:ext>
            </a:extLst>
          </p:cNvPr>
          <p:cNvSpPr>
            <a:spLocks noGrp="1"/>
          </p:cNvSpPr>
          <p:nvPr>
            <p:ph idx="1"/>
          </p:nvPr>
        </p:nvSpPr>
        <p:spPr>
          <a:xfrm>
            <a:off x="533400" y="1143000"/>
            <a:ext cx="8229600" cy="4525963"/>
          </a:xfrm>
        </p:spPr>
        <p:txBody>
          <a:bodyPr/>
          <a:lstStyle/>
          <a:p>
            <a:pPr marL="0" indent="0">
              <a:lnSpc>
                <a:spcPct val="100000"/>
              </a:lnSpc>
              <a:spcBef>
                <a:spcPts val="100"/>
              </a:spcBef>
              <a:buNone/>
            </a:pPr>
            <a:r>
              <a:rPr lang="en-IN" sz="1800" spc="-5" dirty="0">
                <a:latin typeface="Carlito"/>
                <a:cs typeface="Carlito"/>
              </a:rPr>
              <a:t>Case </a:t>
            </a:r>
            <a:r>
              <a:rPr lang="en-IN" sz="1800" spc="-10" dirty="0">
                <a:latin typeface="Carlito"/>
                <a:cs typeface="Carlito"/>
              </a:rPr>
              <a:t>Focuses </a:t>
            </a:r>
            <a:r>
              <a:rPr lang="en-IN" sz="1800" dirty="0">
                <a:latin typeface="Carlito"/>
                <a:cs typeface="Carlito"/>
              </a:rPr>
              <a:t>on </a:t>
            </a:r>
            <a:r>
              <a:rPr lang="en-IN" sz="1800" spc="-15" dirty="0">
                <a:latin typeface="Carlito"/>
                <a:cs typeface="Carlito"/>
              </a:rPr>
              <a:t>failures </a:t>
            </a:r>
            <a:r>
              <a:rPr lang="en-IN" sz="1800" dirty="0">
                <a:latin typeface="Carlito"/>
                <a:cs typeface="Carlito"/>
              </a:rPr>
              <a:t>of </a:t>
            </a:r>
            <a:r>
              <a:rPr lang="en-IN" sz="1800" spc="-10" dirty="0">
                <a:latin typeface="Carlito"/>
                <a:cs typeface="Carlito"/>
              </a:rPr>
              <a:t>application </a:t>
            </a:r>
            <a:r>
              <a:rPr lang="en-IN" sz="1800" spc="120" dirty="0">
                <a:latin typeface="Carlito"/>
                <a:cs typeface="Carlito"/>
              </a:rPr>
              <a:t> </a:t>
            </a:r>
            <a:r>
              <a:rPr lang="en-IN" sz="1800" dirty="0">
                <a:latin typeface="Carlito"/>
                <a:cs typeface="Carlito"/>
              </a:rPr>
              <a:t>–</a:t>
            </a:r>
          </a:p>
          <a:p>
            <a:pPr marL="143510" indent="-131445">
              <a:spcBef>
                <a:spcPts val="5"/>
              </a:spcBef>
              <a:buFont typeface="Arial"/>
              <a:buChar char="•"/>
              <a:tabLst>
                <a:tab pos="144145" algn="l"/>
              </a:tabLst>
            </a:pPr>
            <a:r>
              <a:rPr lang="en-IN" sz="1800" spc="-5" dirty="0">
                <a:latin typeface="Carlito"/>
                <a:cs typeface="Carlito"/>
              </a:rPr>
              <a:t>Did not </a:t>
            </a:r>
            <a:r>
              <a:rPr lang="en-IN" sz="1800" spc="-10" dirty="0">
                <a:latin typeface="Carlito"/>
                <a:cs typeface="Carlito"/>
              </a:rPr>
              <a:t>prioritize experience </a:t>
            </a:r>
            <a:r>
              <a:rPr lang="en-IN" sz="1800" spc="-15" dirty="0">
                <a:latin typeface="Carlito"/>
                <a:cs typeface="Carlito"/>
              </a:rPr>
              <a:t>for</a:t>
            </a:r>
            <a:r>
              <a:rPr lang="en-IN" sz="1800" spc="95" dirty="0">
                <a:latin typeface="Carlito"/>
                <a:cs typeface="Carlito"/>
              </a:rPr>
              <a:t> </a:t>
            </a:r>
            <a:r>
              <a:rPr lang="en-IN" sz="1800" spc="-15" dirty="0">
                <a:latin typeface="Carlito"/>
                <a:cs typeface="Carlito"/>
              </a:rPr>
              <a:t>users</a:t>
            </a:r>
            <a:endParaRPr lang="en-IN" sz="1800" dirty="0">
              <a:latin typeface="Carlito"/>
              <a:cs typeface="Carlito"/>
            </a:endParaRPr>
          </a:p>
          <a:p>
            <a:pPr marL="143510" indent="-131445">
              <a:buFont typeface="Arial"/>
              <a:buChar char="•"/>
              <a:tabLst>
                <a:tab pos="144145" algn="l"/>
              </a:tabLst>
            </a:pPr>
            <a:r>
              <a:rPr lang="en-IN" sz="1800" spc="-10" dirty="0">
                <a:latin typeface="Carlito"/>
                <a:cs typeface="Carlito"/>
              </a:rPr>
              <a:t>Didn’t prototype </a:t>
            </a:r>
            <a:r>
              <a:rPr lang="en-IN" sz="1800" spc="-5" dirty="0">
                <a:latin typeface="Carlito"/>
                <a:cs typeface="Carlito"/>
              </a:rPr>
              <a:t>in </a:t>
            </a:r>
            <a:r>
              <a:rPr lang="en-IN" sz="1800" spc="-20" dirty="0">
                <a:latin typeface="Carlito"/>
                <a:cs typeface="Carlito"/>
              </a:rPr>
              <a:t>iterative</a:t>
            </a:r>
            <a:r>
              <a:rPr lang="en-IN" sz="1800" spc="125" dirty="0">
                <a:latin typeface="Carlito"/>
                <a:cs typeface="Carlito"/>
              </a:rPr>
              <a:t> </a:t>
            </a:r>
            <a:r>
              <a:rPr lang="en-IN" sz="1800" spc="-20" dirty="0">
                <a:latin typeface="Carlito"/>
                <a:cs typeface="Carlito"/>
              </a:rPr>
              <a:t>ways</a:t>
            </a:r>
            <a:endParaRPr lang="en-IN" sz="1800" dirty="0">
              <a:latin typeface="Carlito"/>
              <a:cs typeface="Carlito"/>
            </a:endParaRPr>
          </a:p>
          <a:p>
            <a:pPr marL="143510" indent="-131445">
              <a:buFont typeface="Arial"/>
              <a:buChar char="•"/>
              <a:tabLst>
                <a:tab pos="144145" algn="l"/>
              </a:tabLst>
            </a:pPr>
            <a:r>
              <a:rPr lang="en-IN" sz="1800" spc="-10" dirty="0">
                <a:latin typeface="Carlito"/>
                <a:cs typeface="Carlito"/>
              </a:rPr>
              <a:t>Didn’t </a:t>
            </a:r>
            <a:r>
              <a:rPr lang="en-IN" sz="1800" spc="-15" dirty="0">
                <a:latin typeface="Carlito"/>
                <a:cs typeface="Carlito"/>
              </a:rPr>
              <a:t>engage </a:t>
            </a:r>
            <a:r>
              <a:rPr lang="en-IN" sz="1800" dirty="0">
                <a:latin typeface="Carlito"/>
                <a:cs typeface="Carlito"/>
              </a:rPr>
              <a:t>all</a:t>
            </a:r>
            <a:r>
              <a:rPr lang="en-IN" sz="1800" spc="110" dirty="0">
                <a:latin typeface="Carlito"/>
                <a:cs typeface="Carlito"/>
              </a:rPr>
              <a:t> </a:t>
            </a:r>
            <a:r>
              <a:rPr lang="en-IN" sz="1800" spc="-20" dirty="0">
                <a:latin typeface="Carlito"/>
                <a:cs typeface="Carlito"/>
              </a:rPr>
              <a:t>stakeholders</a:t>
            </a:r>
            <a:endParaRPr lang="en-IN" sz="1800" dirty="0">
              <a:latin typeface="Carlito"/>
              <a:cs typeface="Carlito"/>
            </a:endParaRPr>
          </a:p>
          <a:p>
            <a:pPr marL="143510" indent="-131445">
              <a:buFont typeface="Arial"/>
              <a:buChar char="•"/>
              <a:tabLst>
                <a:tab pos="144145" algn="l"/>
              </a:tabLst>
            </a:pPr>
            <a:r>
              <a:rPr lang="en-IN" sz="1800" spc="-10" dirty="0">
                <a:latin typeface="Carlito"/>
                <a:cs typeface="Carlito"/>
              </a:rPr>
              <a:t>Designed overly complex</a:t>
            </a:r>
            <a:r>
              <a:rPr lang="en-IN" sz="1800" spc="100" dirty="0">
                <a:latin typeface="Carlito"/>
                <a:cs typeface="Carlito"/>
              </a:rPr>
              <a:t> </a:t>
            </a:r>
            <a:r>
              <a:rPr lang="en-IN" sz="1800" spc="-25" dirty="0">
                <a:latin typeface="Carlito"/>
                <a:cs typeface="Carlito"/>
              </a:rPr>
              <a:t>system</a:t>
            </a:r>
            <a:endParaRPr lang="en-IN" sz="1800" dirty="0">
              <a:latin typeface="Carlito"/>
              <a:cs typeface="Carlito"/>
            </a:endParaRP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332672600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D87D51B3-9A4D-495D-A8C6-78462258D7C3}" type="datetime1">
              <a:rPr lang="en-US" smtClean="0"/>
              <a:t>7/31/2024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Dr. Rashmi Mishra                           Unit-I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79</a:t>
            </a:fld>
            <a:endParaRPr lang="en-US"/>
          </a:p>
        </p:txBody>
      </p:sp>
      <p:sp>
        <p:nvSpPr>
          <p:cNvPr id="7" name="Title 1"/>
          <p:cNvSpPr txBox="1">
            <a:spLocks/>
          </p:cNvSpPr>
          <p:nvPr/>
        </p:nvSpPr>
        <p:spPr>
          <a:xfrm>
            <a:off x="1312589" y="30126"/>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marL="12700">
              <a:lnSpc>
                <a:spcPct val="100000"/>
              </a:lnSpc>
              <a:spcBef>
                <a:spcPts val="100"/>
              </a:spcBef>
            </a:pPr>
            <a:r>
              <a:rPr lang="en-IN" sz="2400" spc="100" dirty="0">
                <a:solidFill>
                  <a:schemeClr val="tx1"/>
                </a:solidFill>
              </a:rPr>
              <a:t>Design Thinking </a:t>
            </a:r>
            <a:r>
              <a:rPr lang="en-IN" sz="2400" spc="75" dirty="0">
                <a:solidFill>
                  <a:schemeClr val="tx1"/>
                </a:solidFill>
              </a:rPr>
              <a:t>Case</a:t>
            </a:r>
            <a:r>
              <a:rPr lang="en-IN" sz="2400" spc="-340" dirty="0">
                <a:solidFill>
                  <a:schemeClr val="tx1"/>
                </a:solidFill>
              </a:rPr>
              <a:t> </a:t>
            </a:r>
            <a:r>
              <a:rPr lang="en-IN" sz="2400" spc="105" dirty="0">
                <a:solidFill>
                  <a:schemeClr val="tx1"/>
                </a:solidFill>
              </a:rPr>
              <a:t>Study</a:t>
            </a:r>
            <a:r>
              <a:rPr lang="en-IN" sz="2400" spc="-40" dirty="0">
                <a:solidFill>
                  <a:schemeClr val="tx1"/>
                </a:solidFill>
              </a:rPr>
              <a:t> </a:t>
            </a:r>
            <a:r>
              <a:rPr lang="en-IN" sz="2400" spc="-135" dirty="0">
                <a:solidFill>
                  <a:schemeClr val="tx1"/>
                </a:solidFill>
              </a:rPr>
              <a:t>– </a:t>
            </a:r>
            <a:r>
              <a:rPr lang="en-IN" sz="2400" spc="10" dirty="0">
                <a:solidFill>
                  <a:schemeClr val="tx1"/>
                </a:solidFill>
              </a:rPr>
              <a:t>Me You </a:t>
            </a:r>
            <a:r>
              <a:rPr lang="en-IN" sz="2400" spc="105" dirty="0">
                <a:solidFill>
                  <a:schemeClr val="tx1"/>
                </a:solidFill>
              </a:rPr>
              <a:t>Health</a:t>
            </a:r>
            <a:r>
              <a:rPr lang="en-IN" sz="2400" spc="-160" dirty="0">
                <a:solidFill>
                  <a:schemeClr val="tx1"/>
                </a:solidFill>
              </a:rPr>
              <a:t> </a:t>
            </a:r>
            <a:r>
              <a:rPr lang="en-IN" sz="2400" spc="125" dirty="0">
                <a:solidFill>
                  <a:schemeClr val="tx1"/>
                </a:solidFill>
              </a:rPr>
              <a:t>Story</a:t>
            </a:r>
            <a:r>
              <a:rPr lang="en-IN" sz="2400" spc="120" dirty="0">
                <a:solidFill>
                  <a:schemeClr val="tx1"/>
                </a:solidFill>
              </a:rPr>
              <a:t>(CO1)</a:t>
            </a:r>
            <a:endParaRPr lang="en-US" sz="2400" dirty="0">
              <a:solidFill>
                <a:schemeClr val="tx1"/>
              </a:solidFill>
            </a:endParaRPr>
          </a:p>
        </p:txBody>
      </p:sp>
      <p:sp>
        <p:nvSpPr>
          <p:cNvPr id="11" name="Content Placeholder 2">
            <a:extLst>
              <a:ext uri="{FF2B5EF4-FFF2-40B4-BE49-F238E27FC236}">
                <a16:creationId xmlns:a16="http://schemas.microsoft.com/office/drawing/2014/main" id="{8236A617-9805-F982-1E8E-E3834C7DB3D0}"/>
              </a:ext>
            </a:extLst>
          </p:cNvPr>
          <p:cNvSpPr>
            <a:spLocks noGrp="1"/>
          </p:cNvSpPr>
          <p:nvPr>
            <p:ph idx="1"/>
          </p:nvPr>
        </p:nvSpPr>
        <p:spPr>
          <a:xfrm>
            <a:off x="533400" y="1143000"/>
            <a:ext cx="8229600" cy="4525963"/>
          </a:xfrm>
        </p:spPr>
        <p:txBody>
          <a:bodyPr>
            <a:normAutofit lnSpcReduction="10000"/>
          </a:bodyPr>
          <a:lstStyle/>
          <a:p>
            <a:pPr marL="0" indent="0">
              <a:lnSpc>
                <a:spcPct val="100000"/>
              </a:lnSpc>
              <a:spcBef>
                <a:spcPts val="100"/>
              </a:spcBef>
              <a:buNone/>
            </a:pPr>
            <a:r>
              <a:rPr lang="en-IN" sz="1800" spc="-5" dirty="0">
                <a:latin typeface="Carlito"/>
                <a:cs typeface="Carlito"/>
              </a:rPr>
              <a:t>Case </a:t>
            </a:r>
            <a:r>
              <a:rPr lang="en-IN" sz="1800" spc="-10" dirty="0">
                <a:latin typeface="Carlito"/>
                <a:cs typeface="Carlito"/>
              </a:rPr>
              <a:t>Focuses</a:t>
            </a:r>
            <a:r>
              <a:rPr lang="en-IN" sz="1800" spc="25" dirty="0">
                <a:latin typeface="Carlito"/>
                <a:cs typeface="Carlito"/>
              </a:rPr>
              <a:t> </a:t>
            </a:r>
            <a:r>
              <a:rPr lang="en-IN" sz="1800" dirty="0">
                <a:latin typeface="Carlito"/>
                <a:cs typeface="Carlito"/>
              </a:rPr>
              <a:t>on</a:t>
            </a:r>
          </a:p>
          <a:p>
            <a:pPr marL="250190" indent="-238125">
              <a:spcBef>
                <a:spcPts val="5"/>
              </a:spcBef>
              <a:buFont typeface="Arial"/>
              <a:buChar char="•"/>
              <a:tabLst>
                <a:tab pos="250190" algn="l"/>
                <a:tab pos="250825" algn="l"/>
              </a:tabLst>
            </a:pPr>
            <a:r>
              <a:rPr lang="en-IN" sz="1800" spc="-10" dirty="0">
                <a:latin typeface="Carlito"/>
                <a:cs typeface="Carlito"/>
              </a:rPr>
              <a:t>Development </a:t>
            </a:r>
            <a:r>
              <a:rPr lang="en-IN" sz="1800" dirty="0">
                <a:latin typeface="Carlito"/>
                <a:cs typeface="Carlito"/>
              </a:rPr>
              <a:t>of an </a:t>
            </a:r>
            <a:r>
              <a:rPr lang="en-IN" sz="1800" spc="-15" dirty="0">
                <a:latin typeface="Carlito"/>
                <a:cs typeface="Carlito"/>
              </a:rPr>
              <a:t>program (leveraging </a:t>
            </a:r>
            <a:r>
              <a:rPr lang="en-IN" sz="1800" spc="-10" dirty="0">
                <a:latin typeface="Carlito"/>
                <a:cs typeface="Carlito"/>
              </a:rPr>
              <a:t>technology </a:t>
            </a:r>
            <a:r>
              <a:rPr lang="en-IN" sz="1800" dirty="0">
                <a:latin typeface="Carlito"/>
                <a:cs typeface="Carlito"/>
              </a:rPr>
              <a:t>&amp; </a:t>
            </a:r>
            <a:r>
              <a:rPr lang="en-IN" sz="1800" spc="-5" dirty="0">
                <a:latin typeface="Carlito"/>
                <a:cs typeface="Carlito"/>
              </a:rPr>
              <a:t>social media) </a:t>
            </a:r>
            <a:r>
              <a:rPr lang="en-IN" sz="1800" spc="-15" dirty="0">
                <a:latin typeface="Carlito"/>
                <a:cs typeface="Carlito"/>
              </a:rPr>
              <a:t>for</a:t>
            </a:r>
            <a:r>
              <a:rPr lang="en-IN" sz="1800" spc="310" dirty="0">
                <a:latin typeface="Carlito"/>
                <a:cs typeface="Carlito"/>
              </a:rPr>
              <a:t> </a:t>
            </a:r>
            <a:r>
              <a:rPr lang="en-IN" sz="1800" spc="-10" dirty="0">
                <a:latin typeface="Carlito"/>
                <a:cs typeface="Carlito"/>
              </a:rPr>
              <a:t>healthier</a:t>
            </a:r>
            <a:r>
              <a:rPr lang="en-IN" sz="1800" dirty="0">
                <a:latin typeface="Carlito"/>
                <a:cs typeface="Carlito"/>
              </a:rPr>
              <a:t> </a:t>
            </a:r>
            <a:r>
              <a:rPr lang="en-IN" sz="1800" spc="-15" dirty="0">
                <a:latin typeface="Carlito"/>
                <a:cs typeface="Carlito"/>
              </a:rPr>
              <a:t>lifestyle.</a:t>
            </a:r>
            <a:endParaRPr lang="en-IN" sz="1800" dirty="0">
              <a:latin typeface="Carlito"/>
              <a:cs typeface="Carlito"/>
            </a:endParaRPr>
          </a:p>
          <a:p>
            <a:pPr marL="195580" indent="-182880">
              <a:buFont typeface="Arial"/>
              <a:buChar char="•"/>
              <a:tabLst>
                <a:tab pos="195580" algn="l"/>
              </a:tabLst>
            </a:pPr>
            <a:r>
              <a:rPr lang="en-IN" sz="1800" spc="-10" dirty="0">
                <a:latin typeface="Carlito"/>
                <a:cs typeface="Carlito"/>
              </a:rPr>
              <a:t>Conducted Research </a:t>
            </a:r>
            <a:r>
              <a:rPr lang="en-IN" sz="1800" spc="-15" dirty="0">
                <a:latin typeface="Carlito"/>
                <a:cs typeface="Carlito"/>
              </a:rPr>
              <a:t>for </a:t>
            </a:r>
            <a:r>
              <a:rPr lang="en-IN" sz="1800" spc="-10" dirty="0">
                <a:latin typeface="Carlito"/>
                <a:cs typeface="Carlito"/>
              </a:rPr>
              <a:t>their </a:t>
            </a:r>
            <a:r>
              <a:rPr lang="en-IN" sz="1800" spc="-20" dirty="0">
                <a:latin typeface="Carlito"/>
                <a:cs typeface="Carlito"/>
              </a:rPr>
              <a:t>target </a:t>
            </a:r>
            <a:r>
              <a:rPr lang="en-IN" sz="1800" spc="-15" dirty="0">
                <a:latin typeface="Carlito"/>
                <a:cs typeface="Carlito"/>
              </a:rPr>
              <a:t>users </a:t>
            </a:r>
            <a:r>
              <a:rPr lang="en-IN" sz="1800" spc="-10" dirty="0">
                <a:latin typeface="Carlito"/>
                <a:cs typeface="Carlito"/>
              </a:rPr>
              <a:t>(ethnographic </a:t>
            </a:r>
            <a:r>
              <a:rPr lang="en-IN" sz="1800" spc="-15" dirty="0">
                <a:latin typeface="Carlito"/>
                <a:cs typeface="Carlito"/>
              </a:rPr>
              <a:t>research) </a:t>
            </a:r>
            <a:r>
              <a:rPr lang="en-IN" sz="1800" dirty="0">
                <a:latin typeface="Carlito"/>
                <a:cs typeface="Carlito"/>
              </a:rPr>
              <a:t>– </a:t>
            </a:r>
            <a:r>
              <a:rPr lang="en-IN" sz="1800" spc="-20" dirty="0">
                <a:latin typeface="Carlito"/>
                <a:cs typeface="Carlito"/>
              </a:rPr>
              <a:t>unstated</a:t>
            </a:r>
            <a:r>
              <a:rPr lang="en-IN" sz="1800" spc="140" dirty="0">
                <a:latin typeface="Carlito"/>
                <a:cs typeface="Carlito"/>
              </a:rPr>
              <a:t> </a:t>
            </a:r>
            <a:r>
              <a:rPr lang="en-IN" sz="1800" spc="-10" dirty="0">
                <a:latin typeface="Carlito"/>
                <a:cs typeface="Carlito"/>
              </a:rPr>
              <a:t>needs</a:t>
            </a:r>
            <a:endParaRPr lang="en-IN" sz="1800" dirty="0">
              <a:latin typeface="Carlito"/>
              <a:cs typeface="Carlito"/>
            </a:endParaRPr>
          </a:p>
          <a:p>
            <a:pPr marL="195580" indent="-182880">
              <a:buFont typeface="Arial"/>
              <a:buChar char="•"/>
              <a:tabLst>
                <a:tab pos="195580" algn="l"/>
              </a:tabLst>
            </a:pPr>
            <a:r>
              <a:rPr lang="en-IN" sz="1800" spc="-20" dirty="0">
                <a:latin typeface="Carlito"/>
                <a:cs typeface="Carlito"/>
              </a:rPr>
              <a:t>Importantly, </a:t>
            </a:r>
            <a:r>
              <a:rPr lang="en-IN" sz="1800" spc="-10" dirty="0">
                <a:latin typeface="Carlito"/>
                <a:cs typeface="Carlito"/>
              </a:rPr>
              <a:t>they told </a:t>
            </a:r>
            <a:r>
              <a:rPr lang="en-IN" sz="1800" spc="-15" dirty="0">
                <a:latin typeface="Carlito"/>
                <a:cs typeface="Carlito"/>
              </a:rPr>
              <a:t>users to </a:t>
            </a:r>
            <a:r>
              <a:rPr lang="en-IN" sz="1800" spc="-10" dirty="0">
                <a:latin typeface="Carlito"/>
                <a:cs typeface="Carlito"/>
              </a:rPr>
              <a:t>visualize their well-being (after </a:t>
            </a:r>
            <a:r>
              <a:rPr lang="en-IN" sz="1800" dirty="0">
                <a:latin typeface="Carlito"/>
                <a:cs typeface="Carlito"/>
              </a:rPr>
              <a:t>5</a:t>
            </a:r>
            <a:r>
              <a:rPr lang="en-IN" sz="1800" spc="340" dirty="0">
                <a:latin typeface="Carlito"/>
                <a:cs typeface="Carlito"/>
              </a:rPr>
              <a:t> </a:t>
            </a:r>
            <a:r>
              <a:rPr lang="en-IN" sz="1800" spc="-15" dirty="0">
                <a:latin typeface="Carlito"/>
                <a:cs typeface="Carlito"/>
              </a:rPr>
              <a:t>years)</a:t>
            </a:r>
            <a:endParaRPr lang="en-IN" sz="1800" dirty="0">
              <a:latin typeface="Carlito"/>
              <a:cs typeface="Carlito"/>
            </a:endParaRPr>
          </a:p>
          <a:p>
            <a:pPr marL="195580" indent="-182880">
              <a:spcBef>
                <a:spcPts val="5"/>
              </a:spcBef>
              <a:buFont typeface="Arial"/>
              <a:buChar char="•"/>
              <a:tabLst>
                <a:tab pos="195580" algn="l"/>
              </a:tabLst>
            </a:pPr>
            <a:r>
              <a:rPr lang="en-IN" sz="1800" spc="-5" dirty="0">
                <a:latin typeface="Carlito"/>
                <a:cs typeface="Carlito"/>
              </a:rPr>
              <a:t>Health is emotional </a:t>
            </a:r>
            <a:r>
              <a:rPr lang="en-IN" sz="1800" spc="-10" dirty="0">
                <a:latin typeface="Carlito"/>
                <a:cs typeface="Carlito"/>
              </a:rPr>
              <a:t>subject </a:t>
            </a:r>
            <a:r>
              <a:rPr lang="en-IN" sz="1800" dirty="0">
                <a:latin typeface="Carlito"/>
                <a:cs typeface="Carlito"/>
              </a:rPr>
              <a:t>– </a:t>
            </a:r>
            <a:r>
              <a:rPr lang="en-IN" sz="1800" spc="-5" dirty="0">
                <a:latin typeface="Carlito"/>
                <a:cs typeface="Carlito"/>
              </a:rPr>
              <a:t>Case </a:t>
            </a:r>
            <a:r>
              <a:rPr lang="en-IN" sz="1800" spc="-10" dirty="0">
                <a:latin typeface="Carlito"/>
                <a:cs typeface="Carlito"/>
              </a:rPr>
              <a:t>focuses </a:t>
            </a:r>
            <a:r>
              <a:rPr lang="en-IN" sz="1800" dirty="0">
                <a:latin typeface="Carlito"/>
                <a:cs typeface="Carlito"/>
              </a:rPr>
              <a:t>on </a:t>
            </a:r>
            <a:r>
              <a:rPr lang="en-IN" sz="1800" spc="-5" dirty="0">
                <a:latin typeface="Carlito"/>
                <a:cs typeface="Carlito"/>
              </a:rPr>
              <a:t>how </a:t>
            </a:r>
            <a:r>
              <a:rPr lang="en-IN" sz="1800" spc="-10" dirty="0">
                <a:latin typeface="Carlito"/>
                <a:cs typeface="Carlito"/>
              </a:rPr>
              <a:t>stimuli </a:t>
            </a:r>
            <a:r>
              <a:rPr lang="en-IN" sz="1800" spc="-5" dirty="0">
                <a:latin typeface="Carlito"/>
                <a:cs typeface="Carlito"/>
              </a:rPr>
              <a:t>was </a:t>
            </a:r>
            <a:r>
              <a:rPr lang="en-IN" sz="1800" spc="-10" dirty="0">
                <a:latin typeface="Carlito"/>
                <a:cs typeface="Carlito"/>
              </a:rPr>
              <a:t>given </a:t>
            </a:r>
            <a:r>
              <a:rPr lang="en-IN" sz="1800" spc="-15" dirty="0">
                <a:latin typeface="Carlito"/>
                <a:cs typeface="Carlito"/>
              </a:rPr>
              <a:t>to </a:t>
            </a:r>
            <a:r>
              <a:rPr lang="en-IN" sz="1800" spc="-10" dirty="0">
                <a:latin typeface="Carlito"/>
                <a:cs typeface="Carlito"/>
              </a:rPr>
              <a:t>participants</a:t>
            </a:r>
            <a:r>
              <a:rPr lang="en-IN" sz="1800" spc="355" dirty="0">
                <a:latin typeface="Carlito"/>
                <a:cs typeface="Carlito"/>
              </a:rPr>
              <a:t> </a:t>
            </a:r>
            <a:r>
              <a:rPr lang="en-IN" sz="1800" spc="-15" dirty="0">
                <a:latin typeface="Carlito"/>
                <a:cs typeface="Carlito"/>
              </a:rPr>
              <a:t>to </a:t>
            </a:r>
            <a:r>
              <a:rPr lang="en-IN" sz="1800" spc="-10" dirty="0">
                <a:latin typeface="Carlito"/>
                <a:cs typeface="Carlito"/>
              </a:rPr>
              <a:t>garner their ideas </a:t>
            </a:r>
            <a:r>
              <a:rPr lang="en-IN" sz="1800" spc="-5" dirty="0">
                <a:latin typeface="Carlito"/>
                <a:cs typeface="Carlito"/>
              </a:rPr>
              <a:t>about </a:t>
            </a:r>
            <a:r>
              <a:rPr lang="en-IN" sz="1800" spc="-10" dirty="0">
                <a:latin typeface="Carlito"/>
                <a:cs typeface="Carlito"/>
              </a:rPr>
              <a:t>their</a:t>
            </a:r>
            <a:r>
              <a:rPr lang="en-IN" sz="1800" spc="160" dirty="0">
                <a:latin typeface="Carlito"/>
                <a:cs typeface="Carlito"/>
              </a:rPr>
              <a:t> </a:t>
            </a:r>
            <a:r>
              <a:rPr lang="en-IN" sz="1800" spc="-5" dirty="0">
                <a:latin typeface="Carlito"/>
                <a:cs typeface="Carlito"/>
              </a:rPr>
              <a:t>health</a:t>
            </a:r>
            <a:endParaRPr lang="en-IN" sz="1800" dirty="0">
              <a:latin typeface="Carlito"/>
              <a:cs typeface="Carlito"/>
            </a:endParaRPr>
          </a:p>
          <a:p>
            <a:pPr marL="195580" indent="-182880">
              <a:buFont typeface="Arial"/>
              <a:buChar char="•"/>
              <a:tabLst>
                <a:tab pos="195580" algn="l"/>
              </a:tabLst>
            </a:pPr>
            <a:r>
              <a:rPr lang="en-IN" sz="1800" spc="-10" dirty="0">
                <a:latin typeface="Carlito"/>
                <a:cs typeface="Carlito"/>
              </a:rPr>
              <a:t>Arrived </a:t>
            </a:r>
            <a:r>
              <a:rPr lang="en-IN" sz="1800" spc="-15" dirty="0">
                <a:latin typeface="Carlito"/>
                <a:cs typeface="Carlito"/>
              </a:rPr>
              <a:t>at </a:t>
            </a:r>
            <a:r>
              <a:rPr lang="en-IN" sz="1800" dirty="0">
                <a:latin typeface="Carlito"/>
                <a:cs typeface="Carlito"/>
              </a:rPr>
              <a:t>7 </a:t>
            </a:r>
            <a:r>
              <a:rPr lang="en-IN" sz="1800" spc="-20" dirty="0">
                <a:latin typeface="Carlito"/>
                <a:cs typeface="Carlito"/>
              </a:rPr>
              <a:t>different </a:t>
            </a:r>
            <a:r>
              <a:rPr lang="en-IN" sz="1800" spc="-10" dirty="0">
                <a:latin typeface="Carlito"/>
                <a:cs typeface="Carlito"/>
              </a:rPr>
              <a:t>personas depending </a:t>
            </a:r>
            <a:r>
              <a:rPr lang="en-IN" sz="1800" dirty="0">
                <a:latin typeface="Carlito"/>
                <a:cs typeface="Carlito"/>
              </a:rPr>
              <a:t>on </a:t>
            </a:r>
            <a:r>
              <a:rPr lang="en-IN" sz="1800" spc="-5" dirty="0">
                <a:latin typeface="Carlito"/>
                <a:cs typeface="Carlito"/>
              </a:rPr>
              <a:t>multiple</a:t>
            </a:r>
            <a:r>
              <a:rPr lang="en-IN" sz="1800" spc="345" dirty="0">
                <a:latin typeface="Carlito"/>
                <a:cs typeface="Carlito"/>
              </a:rPr>
              <a:t> </a:t>
            </a:r>
            <a:r>
              <a:rPr lang="en-IN" sz="1800" spc="-15" dirty="0">
                <a:latin typeface="Carlito"/>
                <a:cs typeface="Carlito"/>
              </a:rPr>
              <a:t>factors</a:t>
            </a:r>
            <a:endParaRPr lang="en-IN" sz="1800" dirty="0">
              <a:latin typeface="Carlito"/>
              <a:cs typeface="Carlito"/>
            </a:endParaRPr>
          </a:p>
          <a:p>
            <a:pPr marL="195580" indent="-182880">
              <a:buFont typeface="Arial"/>
              <a:buChar char="•"/>
              <a:tabLst>
                <a:tab pos="195580" algn="l"/>
              </a:tabLst>
            </a:pPr>
            <a:r>
              <a:rPr lang="en-IN" sz="1800" spc="-10" dirty="0">
                <a:latin typeface="Carlito"/>
                <a:cs typeface="Carlito"/>
              </a:rPr>
              <a:t>What appealed </a:t>
            </a:r>
            <a:r>
              <a:rPr lang="en-IN" sz="1800" spc="-15" dirty="0">
                <a:latin typeface="Carlito"/>
                <a:cs typeface="Carlito"/>
              </a:rPr>
              <a:t>to </a:t>
            </a:r>
            <a:r>
              <a:rPr lang="en-IN" sz="1800" spc="-5" dirty="0">
                <a:latin typeface="Carlito"/>
                <a:cs typeface="Carlito"/>
              </a:rPr>
              <a:t>one </a:t>
            </a:r>
            <a:r>
              <a:rPr lang="en-IN" sz="1800" spc="-10" dirty="0">
                <a:latin typeface="Carlito"/>
                <a:cs typeface="Carlito"/>
              </a:rPr>
              <a:t>persona totally </a:t>
            </a:r>
            <a:r>
              <a:rPr lang="en-IN" sz="1800" spc="-20" dirty="0">
                <a:latin typeface="Carlito"/>
                <a:cs typeface="Carlito"/>
              </a:rPr>
              <a:t>differed </a:t>
            </a:r>
            <a:r>
              <a:rPr lang="en-IN" sz="1800" spc="-15" dirty="0">
                <a:latin typeface="Carlito"/>
                <a:cs typeface="Carlito"/>
              </a:rPr>
              <a:t>to </a:t>
            </a:r>
            <a:r>
              <a:rPr lang="en-IN" sz="1800" spc="-10" dirty="0">
                <a:latin typeface="Carlito"/>
                <a:cs typeface="Carlito"/>
              </a:rPr>
              <a:t>what appealed </a:t>
            </a:r>
            <a:r>
              <a:rPr lang="en-IN" sz="1800" spc="-15" dirty="0">
                <a:latin typeface="Carlito"/>
                <a:cs typeface="Carlito"/>
              </a:rPr>
              <a:t>to </a:t>
            </a:r>
            <a:r>
              <a:rPr lang="en-IN" sz="1800" spc="-5" dirty="0">
                <a:latin typeface="Carlito"/>
                <a:cs typeface="Carlito"/>
              </a:rPr>
              <a:t>other</a:t>
            </a:r>
            <a:r>
              <a:rPr lang="en-IN" sz="1800" spc="20" dirty="0">
                <a:latin typeface="Carlito"/>
                <a:cs typeface="Carlito"/>
              </a:rPr>
              <a:t> </a:t>
            </a:r>
            <a:r>
              <a:rPr lang="en-IN" sz="1800" spc="-10" dirty="0">
                <a:latin typeface="Carlito"/>
                <a:cs typeface="Carlito"/>
              </a:rPr>
              <a:t>persona</a:t>
            </a:r>
            <a:endParaRPr lang="en-IN" sz="1800" dirty="0">
              <a:latin typeface="Carlito"/>
              <a:cs typeface="Carlito"/>
            </a:endParaRPr>
          </a:p>
          <a:p>
            <a:pPr marL="195580" indent="-182880">
              <a:spcBef>
                <a:spcPts val="5"/>
              </a:spcBef>
              <a:buFont typeface="Arial"/>
              <a:buChar char="•"/>
              <a:tabLst>
                <a:tab pos="195580" algn="l"/>
              </a:tabLst>
            </a:pPr>
            <a:r>
              <a:rPr lang="en-IN" sz="1800" spc="-10" dirty="0">
                <a:latin typeface="Carlito"/>
                <a:cs typeface="Carlito"/>
              </a:rPr>
              <a:t>Gamification </a:t>
            </a:r>
            <a:r>
              <a:rPr lang="en-IN" sz="1800" spc="-15" dirty="0">
                <a:latin typeface="Carlito"/>
                <a:cs typeface="Carlito"/>
              </a:rPr>
              <a:t>for </a:t>
            </a:r>
            <a:r>
              <a:rPr lang="en-IN" sz="1800" spc="-5" dirty="0">
                <a:latin typeface="Carlito"/>
                <a:cs typeface="Carlito"/>
              </a:rPr>
              <a:t>Minimum </a:t>
            </a:r>
            <a:r>
              <a:rPr lang="en-IN" sz="1800" dirty="0">
                <a:latin typeface="Carlito"/>
                <a:cs typeface="Carlito"/>
              </a:rPr>
              <a:t>Viable </a:t>
            </a:r>
            <a:r>
              <a:rPr lang="en-IN" sz="1800" spc="-5" dirty="0">
                <a:latin typeface="Carlito"/>
                <a:cs typeface="Carlito"/>
              </a:rPr>
              <a:t>Prototype </a:t>
            </a:r>
            <a:r>
              <a:rPr lang="en-IN" sz="1800" dirty="0">
                <a:latin typeface="Carlito"/>
                <a:cs typeface="Carlito"/>
              </a:rPr>
              <a:t>– </a:t>
            </a:r>
            <a:r>
              <a:rPr lang="en-IN" sz="1800" spc="-15" dirty="0">
                <a:latin typeface="Carlito"/>
                <a:cs typeface="Carlito"/>
              </a:rPr>
              <a:t>Fail </a:t>
            </a:r>
            <a:r>
              <a:rPr lang="en-IN" sz="1800" spc="-25" dirty="0">
                <a:latin typeface="Carlito"/>
                <a:cs typeface="Carlito"/>
              </a:rPr>
              <a:t>Fast </a:t>
            </a:r>
            <a:r>
              <a:rPr lang="en-IN" sz="1800" spc="-15" dirty="0">
                <a:latin typeface="Carlito"/>
                <a:cs typeface="Carlito"/>
              </a:rPr>
              <a:t>Fail </a:t>
            </a:r>
            <a:r>
              <a:rPr lang="en-IN" sz="1800" spc="-5" dirty="0">
                <a:latin typeface="Carlito"/>
                <a:cs typeface="Carlito"/>
              </a:rPr>
              <a:t>Quickly (making</a:t>
            </a:r>
            <a:r>
              <a:rPr lang="en-IN" sz="1800" spc="220" dirty="0">
                <a:latin typeface="Carlito"/>
                <a:cs typeface="Carlito"/>
              </a:rPr>
              <a:t> </a:t>
            </a:r>
            <a:r>
              <a:rPr lang="en-IN" sz="1800" spc="-5" dirty="0">
                <a:latin typeface="Carlito"/>
                <a:cs typeface="Carlito"/>
              </a:rPr>
              <a:t>small</a:t>
            </a:r>
            <a:r>
              <a:rPr lang="en-IN" sz="1800" dirty="0">
                <a:latin typeface="Carlito"/>
                <a:cs typeface="Carlito"/>
              </a:rPr>
              <a:t> </a:t>
            </a:r>
            <a:r>
              <a:rPr lang="en-IN" sz="1800" spc="-15" dirty="0">
                <a:latin typeface="Carlito"/>
                <a:cs typeface="Carlito"/>
              </a:rPr>
              <a:t>incremental</a:t>
            </a:r>
            <a:r>
              <a:rPr lang="en-IN" sz="1800" spc="60" dirty="0">
                <a:latin typeface="Carlito"/>
                <a:cs typeface="Carlito"/>
              </a:rPr>
              <a:t> </a:t>
            </a:r>
            <a:r>
              <a:rPr lang="en-IN" sz="1800" spc="-10" dirty="0">
                <a:latin typeface="Carlito"/>
                <a:cs typeface="Carlito"/>
              </a:rPr>
              <a:t>changes)</a:t>
            </a:r>
            <a:endParaRPr lang="en-IN" sz="1800" dirty="0">
              <a:latin typeface="Carlito"/>
              <a:cs typeface="Carlito"/>
            </a:endParaRPr>
          </a:p>
          <a:p>
            <a:pPr marL="195580" indent="-182880">
              <a:buFont typeface="Arial"/>
              <a:buChar char="•"/>
              <a:tabLst>
                <a:tab pos="195580" algn="l"/>
              </a:tabLst>
            </a:pPr>
            <a:r>
              <a:rPr lang="en-IN" sz="1800" spc="-5" dirty="0">
                <a:latin typeface="Carlito"/>
                <a:cs typeface="Carlito"/>
              </a:rPr>
              <a:t>This </a:t>
            </a:r>
            <a:r>
              <a:rPr lang="en-IN" sz="1800" spc="-10" dirty="0">
                <a:latin typeface="Carlito"/>
                <a:cs typeface="Carlito"/>
              </a:rPr>
              <a:t>helped </a:t>
            </a:r>
            <a:r>
              <a:rPr lang="en-IN" sz="1800" spc="-15" dirty="0">
                <a:latin typeface="Carlito"/>
                <a:cs typeface="Carlito"/>
              </a:rPr>
              <a:t>to </a:t>
            </a:r>
            <a:r>
              <a:rPr lang="en-IN" sz="1800" spc="-10" dirty="0">
                <a:latin typeface="Carlito"/>
                <a:cs typeface="Carlito"/>
              </a:rPr>
              <a:t>arrive </a:t>
            </a:r>
            <a:r>
              <a:rPr lang="en-IN" sz="1800" spc="-15" dirty="0">
                <a:latin typeface="Carlito"/>
                <a:cs typeface="Carlito"/>
              </a:rPr>
              <a:t>at </a:t>
            </a:r>
            <a:r>
              <a:rPr lang="en-IN" sz="1800" spc="-10" dirty="0">
                <a:latin typeface="Carlito"/>
                <a:cs typeface="Carlito"/>
              </a:rPr>
              <a:t>notification </a:t>
            </a:r>
            <a:r>
              <a:rPr lang="en-IN" sz="1800" spc="-5" dirty="0">
                <a:latin typeface="Carlito"/>
                <a:cs typeface="Carlito"/>
              </a:rPr>
              <a:t>time-table, </a:t>
            </a:r>
            <a:r>
              <a:rPr lang="en-IN" sz="1800" spc="-15" dirty="0">
                <a:latin typeface="Carlito"/>
                <a:cs typeface="Carlito"/>
              </a:rPr>
              <a:t>reminders for </a:t>
            </a:r>
            <a:r>
              <a:rPr lang="en-IN" sz="1800" spc="-20" dirty="0">
                <a:latin typeface="Carlito"/>
                <a:cs typeface="Carlito"/>
              </a:rPr>
              <a:t>exercises, </a:t>
            </a:r>
            <a:r>
              <a:rPr lang="en-IN" sz="1800" spc="-5" dirty="0">
                <a:latin typeface="Carlito"/>
                <a:cs typeface="Carlito"/>
              </a:rPr>
              <a:t>small</a:t>
            </a:r>
            <a:r>
              <a:rPr lang="en-IN" sz="1800" spc="35" dirty="0">
                <a:latin typeface="Carlito"/>
                <a:cs typeface="Carlito"/>
              </a:rPr>
              <a:t> </a:t>
            </a:r>
            <a:r>
              <a:rPr lang="en-IN" sz="1800" spc="-15" dirty="0">
                <a:latin typeface="Carlito"/>
                <a:cs typeface="Carlito"/>
              </a:rPr>
              <a:t>tasks</a:t>
            </a:r>
            <a:r>
              <a:rPr lang="en-IN" sz="1800" dirty="0">
                <a:latin typeface="Carlito"/>
                <a:cs typeface="Carlito"/>
              </a:rPr>
              <a:t> </a:t>
            </a:r>
            <a:r>
              <a:rPr lang="en-IN" sz="1800" spc="-5" dirty="0">
                <a:latin typeface="Carlito"/>
                <a:cs typeface="Carlito"/>
              </a:rPr>
              <a:t>about </a:t>
            </a:r>
            <a:r>
              <a:rPr lang="en-IN" sz="1800" spc="-10" dirty="0">
                <a:latin typeface="Carlito"/>
                <a:cs typeface="Carlito"/>
              </a:rPr>
              <a:t>fitness</a:t>
            </a:r>
            <a:r>
              <a:rPr lang="en-IN" sz="1800" spc="55" dirty="0">
                <a:latin typeface="Carlito"/>
                <a:cs typeface="Carlito"/>
              </a:rPr>
              <a:t> </a:t>
            </a:r>
            <a:r>
              <a:rPr lang="en-IN" sz="1800" spc="-10" dirty="0">
                <a:latin typeface="Carlito"/>
                <a:cs typeface="Carlito"/>
              </a:rPr>
              <a:t>etc.</a:t>
            </a:r>
            <a:endParaRPr lang="en-IN" sz="1800" dirty="0">
              <a:latin typeface="Carlito"/>
              <a:cs typeface="Carlito"/>
            </a:endParaRPr>
          </a:p>
          <a:p>
            <a:pPr marL="195580" indent="-182880">
              <a:spcBef>
                <a:spcPts val="5"/>
              </a:spcBef>
              <a:buFont typeface="Arial"/>
              <a:buChar char="•"/>
              <a:tabLst>
                <a:tab pos="195580" algn="l"/>
              </a:tabLst>
            </a:pPr>
            <a:r>
              <a:rPr lang="en-IN" sz="1800" spc="-10" dirty="0">
                <a:latin typeface="Carlito"/>
                <a:cs typeface="Carlito"/>
              </a:rPr>
              <a:t>Platform uses </a:t>
            </a:r>
            <a:r>
              <a:rPr lang="en-IN" sz="1800" spc="-20" dirty="0">
                <a:latin typeface="Carlito"/>
                <a:cs typeface="Carlito"/>
              </a:rPr>
              <a:t>technology, </a:t>
            </a:r>
            <a:r>
              <a:rPr lang="en-IN" sz="1800" spc="-5" dirty="0">
                <a:latin typeface="Carlito"/>
                <a:cs typeface="Carlito"/>
              </a:rPr>
              <a:t>social </a:t>
            </a:r>
            <a:r>
              <a:rPr lang="en-IN" sz="1800" spc="-10" dirty="0">
                <a:latin typeface="Carlito"/>
                <a:cs typeface="Carlito"/>
              </a:rPr>
              <a:t>feedback, </a:t>
            </a:r>
            <a:r>
              <a:rPr lang="en-IN" sz="1800" spc="-5" dirty="0">
                <a:latin typeface="Carlito"/>
                <a:cs typeface="Carlito"/>
              </a:rPr>
              <a:t>app(s) </a:t>
            </a:r>
            <a:r>
              <a:rPr lang="en-IN" sz="1800" spc="-15" dirty="0">
                <a:latin typeface="Carlito"/>
                <a:cs typeface="Carlito"/>
              </a:rPr>
              <a:t>etc for </a:t>
            </a:r>
            <a:r>
              <a:rPr lang="en-IN" sz="1800" spc="-10" dirty="0">
                <a:latin typeface="Carlito"/>
                <a:cs typeface="Carlito"/>
              </a:rPr>
              <a:t>their</a:t>
            </a:r>
            <a:r>
              <a:rPr lang="en-IN" sz="1800" spc="270" dirty="0">
                <a:latin typeface="Carlito"/>
                <a:cs typeface="Carlito"/>
              </a:rPr>
              <a:t> </a:t>
            </a:r>
            <a:r>
              <a:rPr lang="en-IN" sz="1800" spc="-15" dirty="0">
                <a:latin typeface="Carlito"/>
                <a:cs typeface="Carlito"/>
              </a:rPr>
              <a:t>users</a:t>
            </a:r>
            <a:endParaRPr lang="en-IN" sz="1800" dirty="0">
              <a:latin typeface="Carlito"/>
              <a:cs typeface="Carlito"/>
            </a:endParaRP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12960435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443C431-2915-6C4E-BA70-B653601C243E}"/>
              </a:ext>
            </a:extLst>
          </p:cNvPr>
          <p:cNvSpPr txBox="1">
            <a:spLocks/>
          </p:cNvSpPr>
          <p:nvPr/>
        </p:nvSpPr>
        <p:spPr>
          <a:xfrm>
            <a:off x="2171700" y="3"/>
            <a:ext cx="58293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algn="ctr"/>
            <a:r>
              <a:rPr lang="en-US" sz="2400" dirty="0"/>
              <a:t>Faculty </a:t>
            </a:r>
            <a:r>
              <a:rPr lang="en-US" sz="2800" dirty="0"/>
              <a:t>Profile</a:t>
            </a:r>
            <a:r>
              <a:rPr lang="en-US" sz="2400" dirty="0"/>
              <a:t>: Extracurricular </a:t>
            </a:r>
            <a:r>
              <a:rPr lang="en-US" sz="2800" dirty="0"/>
              <a:t>Activities/Publications</a:t>
            </a:r>
          </a:p>
        </p:txBody>
      </p:sp>
      <p:graphicFrame>
        <p:nvGraphicFramePr>
          <p:cNvPr id="7" name="Table 6"/>
          <p:cNvGraphicFramePr>
            <a:graphicFrameLocks noGrp="1"/>
          </p:cNvGraphicFramePr>
          <p:nvPr>
            <p:extLst>
              <p:ext uri="{D42A27DB-BD31-4B8C-83A1-F6EECF244321}">
                <p14:modId xmlns:p14="http://schemas.microsoft.com/office/powerpoint/2010/main" val="1840485183"/>
              </p:ext>
            </p:extLst>
          </p:nvPr>
        </p:nvGraphicFramePr>
        <p:xfrm>
          <a:off x="770207" y="956604"/>
          <a:ext cx="7691510" cy="4825219"/>
        </p:xfrm>
        <a:graphic>
          <a:graphicData uri="http://schemas.openxmlformats.org/drawingml/2006/table">
            <a:tbl>
              <a:tblPr/>
              <a:tblGrid>
                <a:gridCol w="7691510">
                  <a:extLst>
                    <a:ext uri="{9D8B030D-6E8A-4147-A177-3AD203B41FA5}">
                      <a16:colId xmlns:a16="http://schemas.microsoft.com/office/drawing/2014/main" val="20000"/>
                    </a:ext>
                  </a:extLst>
                </a:gridCol>
              </a:tblGrid>
              <a:tr h="4825219">
                <a:tc>
                  <a:txBody>
                    <a:bodyPr/>
                    <a:lstStyle/>
                    <a:p>
                      <a:pPr marL="228600" indent="-228600" algn="just" defTabSz="914400" rtl="0" eaLnBrk="1" latinLnBrk="0" hangingPunct="1">
                        <a:lnSpc>
                          <a:spcPct val="150000"/>
                        </a:lnSpc>
                        <a:spcBef>
                          <a:spcPts val="1000"/>
                        </a:spcBef>
                        <a:spcAft>
                          <a:spcPts val="0"/>
                        </a:spcAft>
                        <a:buFont typeface="Arial" panose="020B0604020202020204" pitchFamily="34" charset="0"/>
                        <a:buChar char="•"/>
                      </a:pPr>
                      <a:r>
                        <a:rPr lang="en-GB" sz="1800" kern="50" spc="-30" dirty="0">
                          <a:solidFill>
                            <a:schemeClr val="tx1"/>
                          </a:solidFill>
                          <a:latin typeface="+mn-lt"/>
                          <a:ea typeface="+mn-ea"/>
                          <a:cs typeface="+mn-cs"/>
                        </a:rPr>
                        <a:t> Participated in National Conference on “Recent Advances in Electronics &amp; Communication Engineering” (RACE-2014) March 28-29, 2014 on the topic “ A Review of Diversity Techniques in Wireless Communication”.  </a:t>
                      </a:r>
                      <a:r>
                        <a:rPr lang="en-GB" sz="1800" kern="50" spc="-30" dirty="0">
                          <a:solidFill>
                            <a:schemeClr val="tx1"/>
                          </a:solidFill>
                          <a:latin typeface="+mn-lt"/>
                          <a:ea typeface="+mn-ea"/>
                          <a:cs typeface="+mn-cs"/>
                          <a:hlinkClick r:id="rId2"/>
                        </a:rPr>
                        <a:t>https://www.its.edu.in/RACE2016/RACE2014/finalpdfpapers/RACE1059.pdf</a:t>
                      </a:r>
                      <a:endParaRPr lang="en-US" sz="1800" kern="50" spc="-30" dirty="0">
                        <a:solidFill>
                          <a:schemeClr val="tx1"/>
                        </a:solidFill>
                        <a:latin typeface="+mn-lt"/>
                        <a:ea typeface="+mn-ea"/>
                        <a:cs typeface="+mn-cs"/>
                      </a:endParaRPr>
                    </a:p>
                    <a:p>
                      <a:pPr marL="228600" indent="-228600" algn="just" defTabSz="914400" rtl="0" eaLnBrk="1" latinLnBrk="0" hangingPunct="1">
                        <a:lnSpc>
                          <a:spcPct val="150000"/>
                        </a:lnSpc>
                        <a:spcBef>
                          <a:spcPts val="1000"/>
                        </a:spcBef>
                        <a:spcAft>
                          <a:spcPts val="0"/>
                        </a:spcAft>
                        <a:buFont typeface="Arial" panose="020B0604020202020204" pitchFamily="34" charset="0"/>
                        <a:buChar char="•"/>
                      </a:pPr>
                      <a:r>
                        <a:rPr lang="en-US" sz="1800" kern="50" spc="-30" dirty="0">
                          <a:solidFill>
                            <a:schemeClr val="tx1"/>
                          </a:solidFill>
                          <a:latin typeface="+mn-lt"/>
                          <a:ea typeface="+mn-ea"/>
                          <a:cs typeface="+mn-cs"/>
                        </a:rPr>
                        <a:t>Participated in TECHTRIX-2014 on the project name “shop around”.</a:t>
                      </a:r>
                    </a:p>
                    <a:p>
                      <a:pPr marL="228600" marR="0" lvl="0" indent="-228600" algn="l" defTabSz="914400" rtl="0" eaLnBrk="1" fontAlgn="auto" latinLnBrk="0" hangingPunct="1">
                        <a:lnSpc>
                          <a:spcPct val="150000"/>
                        </a:lnSpc>
                        <a:spcBef>
                          <a:spcPts val="1000"/>
                        </a:spcBef>
                        <a:spcAft>
                          <a:spcPts val="0"/>
                        </a:spcAft>
                        <a:buClrTx/>
                        <a:buSzTx/>
                        <a:buFont typeface="Arial" panose="020B0604020202020204" pitchFamily="34" charset="0"/>
                        <a:buChar char="•"/>
                        <a:tabLst/>
                        <a:defRPr/>
                      </a:pPr>
                      <a:r>
                        <a:rPr lang="en-US" sz="1800" kern="50" spc="-30" dirty="0">
                          <a:solidFill>
                            <a:schemeClr val="tx1"/>
                          </a:solidFill>
                          <a:latin typeface="+mn-lt"/>
                          <a:ea typeface="+mn-ea"/>
                          <a:cs typeface="+mn-cs"/>
                        </a:rPr>
                        <a:t>Paper published in STM JOURNALS (Perspectives of cloud computing management: An Overview)</a:t>
                      </a:r>
                      <a:r>
                        <a:rPr lang="en-GB" sz="1800" kern="50" spc="-30" dirty="0">
                          <a:solidFill>
                            <a:schemeClr val="tx1"/>
                          </a:solidFill>
                          <a:latin typeface="+mn-lt"/>
                          <a:ea typeface="+mn-ea"/>
                          <a:cs typeface="+mn-cs"/>
                        </a:rPr>
                        <a:t>  </a:t>
                      </a:r>
                      <a:r>
                        <a:rPr lang="en-GB" altLang="zh-CN" sz="1800" kern="50" spc="-30" dirty="0">
                          <a:solidFill>
                            <a:schemeClr val="tx1"/>
                          </a:solidFill>
                          <a:latin typeface="+mn-lt"/>
                          <a:ea typeface="+mn-ea"/>
                          <a:cs typeface="+mn-cs"/>
                          <a:hlinkClick r:id="rId3"/>
                        </a:rPr>
                        <a:t>http://stmjournals.com/index.php?journal=JoCTA&amp;page=issue&amp;op=current</a:t>
                      </a:r>
                      <a:r>
                        <a:rPr lang="en-US" altLang="zh-CN" sz="1800" kern="50" spc="-30" dirty="0">
                          <a:solidFill>
                            <a:schemeClr val="tx1"/>
                          </a:solidFill>
                          <a:latin typeface="+mn-lt"/>
                          <a:ea typeface="+mn-ea"/>
                          <a:cs typeface="+mn-cs"/>
                        </a:rPr>
                        <a:t> </a:t>
                      </a:r>
                    </a:p>
                    <a:p>
                      <a:pPr marL="228600" indent="-228600" algn="just" defTabSz="914400" rtl="0" eaLnBrk="1" latinLnBrk="0" hangingPunct="1">
                        <a:lnSpc>
                          <a:spcPct val="150000"/>
                        </a:lnSpc>
                        <a:spcBef>
                          <a:spcPts val="1000"/>
                        </a:spcBef>
                        <a:spcAft>
                          <a:spcPts val="0"/>
                        </a:spcAft>
                        <a:buFont typeface="Arial" panose="020B0604020202020204" pitchFamily="34" charset="0"/>
                        <a:buChar char="•"/>
                      </a:pPr>
                      <a:endParaRPr lang="en-US" sz="1800" kern="50" spc="-30" dirty="0">
                        <a:solidFill>
                          <a:schemeClr val="tx1"/>
                        </a:solidFill>
                        <a:latin typeface="+mn-lt"/>
                        <a:ea typeface="+mn-ea"/>
                        <a:cs typeface="+mn-cs"/>
                      </a:endParaRPr>
                    </a:p>
                    <a:p>
                      <a:pPr marL="228600" indent="-228600" algn="just" defTabSz="914400" rtl="0" eaLnBrk="1" latinLnBrk="0" hangingPunct="1">
                        <a:lnSpc>
                          <a:spcPct val="150000"/>
                        </a:lnSpc>
                        <a:spcBef>
                          <a:spcPts val="1000"/>
                        </a:spcBef>
                        <a:spcAft>
                          <a:spcPts val="0"/>
                        </a:spcAft>
                        <a:buFont typeface="Arial" panose="020B0604020202020204" pitchFamily="34" charset="0"/>
                        <a:buChar char="•"/>
                      </a:pPr>
                      <a:endParaRPr lang="en-US" sz="2800" kern="1200" dirty="0">
                        <a:solidFill>
                          <a:schemeClr val="dk1"/>
                        </a:solidFill>
                        <a:latin typeface="+mn-lt"/>
                        <a:ea typeface="+mn-ea"/>
                        <a:cs typeface="+mn-cs"/>
                      </a:endParaRPr>
                    </a:p>
                  </a:txBody>
                  <a:tcPr marL="0" marR="0" marT="3810" marB="3810">
                    <a:lnL>
                      <a:noFill/>
                    </a:lnL>
                    <a:lnR>
                      <a:noFill/>
                    </a:lnR>
                    <a:lnT>
                      <a:noFill/>
                    </a:lnT>
                    <a:lnB>
                      <a:noFill/>
                    </a:lnB>
                  </a:tcPr>
                </a:tc>
                <a:extLst>
                  <a:ext uri="{0D108BD9-81ED-4DB2-BD59-A6C34878D82A}">
                    <a16:rowId xmlns:a16="http://schemas.microsoft.com/office/drawing/2014/main" val="10000"/>
                  </a:ext>
                </a:extLst>
              </a:tr>
            </a:tbl>
          </a:graphicData>
        </a:graphic>
      </p:graphicFrame>
      <p:sp>
        <p:nvSpPr>
          <p:cNvPr id="5" name="Date Placeholder 8"/>
          <p:cNvSpPr>
            <a:spLocks noGrp="1"/>
          </p:cNvSpPr>
          <p:nvPr>
            <p:ph type="dt" sz="half" idx="10"/>
          </p:nvPr>
        </p:nvSpPr>
        <p:spPr>
          <a:xfrm>
            <a:off x="428596" y="6492875"/>
            <a:ext cx="2133600" cy="365125"/>
          </a:xfrm>
        </p:spPr>
        <p:txBody>
          <a:bodyPr/>
          <a:lstStyle/>
          <a:p>
            <a:fld id="{5F417298-AF44-4CC3-B245-33E9E966EBEE}" type="datetime1">
              <a:rPr lang="en-US" smtClean="0"/>
              <a:t>7/31/2024</a:t>
            </a:fld>
            <a:endParaRPr lang="en-US" dirty="0"/>
          </a:p>
        </p:txBody>
      </p:sp>
      <p:sp>
        <p:nvSpPr>
          <p:cNvPr id="6" name="Footer Placeholder 4">
            <a:extLst>
              <a:ext uri="{FF2B5EF4-FFF2-40B4-BE49-F238E27FC236}">
                <a16:creationId xmlns:a16="http://schemas.microsoft.com/office/drawing/2014/main" id="{F60777EF-AB41-44CD-AA5B-D3265C73A511}"/>
              </a:ext>
            </a:extLst>
          </p:cNvPr>
          <p:cNvSpPr>
            <a:spLocks noGrp="1"/>
          </p:cNvSpPr>
          <p:nvPr>
            <p:ph type="ftr" sz="quarter" idx="11"/>
          </p:nvPr>
        </p:nvSpPr>
        <p:spPr>
          <a:xfrm>
            <a:off x="2514600" y="6356350"/>
            <a:ext cx="5029200" cy="501650"/>
          </a:xfrm>
        </p:spPr>
        <p:txBody>
          <a:bodyPr anchor="ctr"/>
          <a:lstStyle/>
          <a:p>
            <a:r>
              <a:rPr lang="en-US"/>
              <a:t>Dr. Rashmi Mishra                           Unit-I</a:t>
            </a:r>
            <a:endParaRPr lang="en-US" dirty="0"/>
          </a:p>
        </p:txBody>
      </p:sp>
      <p:sp>
        <p:nvSpPr>
          <p:cNvPr id="8" name="Slide Number Placeholder 9"/>
          <p:cNvSpPr>
            <a:spLocks noGrp="1"/>
          </p:cNvSpPr>
          <p:nvPr>
            <p:ph type="sldNum" sz="quarter" idx="12"/>
          </p:nvPr>
        </p:nvSpPr>
        <p:spPr>
          <a:xfrm>
            <a:off x="6553200" y="6356350"/>
            <a:ext cx="2133600" cy="365125"/>
          </a:xfrm>
        </p:spPr>
        <p:txBody>
          <a:bodyPr/>
          <a:lstStyle/>
          <a:p>
            <a:fld id="{B6F15528-21DE-4FAA-801E-634DDDAF4B2B}" type="slidenum">
              <a:rPr lang="en-US" smtClean="0"/>
              <a:pPr/>
              <a:t>8</a:t>
            </a:fld>
            <a:endParaRPr lang="en-US"/>
          </a:p>
        </p:txBody>
      </p:sp>
      <p:pic>
        <p:nvPicPr>
          <p:cNvPr id="10" name="Picture 9"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366080399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B5F0D55F-2383-43C0-A97D-8361F1B40D26}" type="datetime1">
              <a:rPr lang="en-US" smtClean="0"/>
              <a:t>7/31/2024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Dr. Rashmi Mishra                           Unit-I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80</a:t>
            </a:fld>
            <a:endParaRPr lang="en-US"/>
          </a:p>
        </p:txBody>
      </p:sp>
      <p:sp>
        <p:nvSpPr>
          <p:cNvPr id="7" name="Title 1"/>
          <p:cNvSpPr txBox="1">
            <a:spLocks/>
          </p:cNvSpPr>
          <p:nvPr/>
        </p:nvSpPr>
        <p:spPr>
          <a:xfrm>
            <a:off x="1312589" y="30126"/>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marL="12700" algn="ctr">
              <a:lnSpc>
                <a:spcPct val="100000"/>
              </a:lnSpc>
              <a:spcBef>
                <a:spcPts val="100"/>
              </a:spcBef>
            </a:pPr>
            <a:r>
              <a:rPr lang="en-IN" sz="2400" spc="100" dirty="0">
                <a:solidFill>
                  <a:schemeClr val="tx1"/>
                </a:solidFill>
              </a:rPr>
              <a:t>Design Thinking </a:t>
            </a:r>
            <a:r>
              <a:rPr lang="en-IN" sz="2400" spc="75" dirty="0">
                <a:solidFill>
                  <a:schemeClr val="tx1"/>
                </a:solidFill>
              </a:rPr>
              <a:t>Case</a:t>
            </a:r>
            <a:r>
              <a:rPr lang="en-IN" sz="2400" spc="-340" dirty="0">
                <a:solidFill>
                  <a:schemeClr val="tx1"/>
                </a:solidFill>
              </a:rPr>
              <a:t> </a:t>
            </a:r>
            <a:r>
              <a:rPr lang="en-IN" sz="2400" spc="105" dirty="0">
                <a:solidFill>
                  <a:schemeClr val="tx1"/>
                </a:solidFill>
              </a:rPr>
              <a:t>Study</a:t>
            </a:r>
            <a:r>
              <a:rPr lang="en-IN" sz="2400" spc="-40" dirty="0">
                <a:solidFill>
                  <a:schemeClr val="tx1"/>
                </a:solidFill>
              </a:rPr>
              <a:t> </a:t>
            </a:r>
            <a:r>
              <a:rPr lang="en-IN" sz="2400" spc="-135" dirty="0">
                <a:solidFill>
                  <a:schemeClr val="tx1"/>
                </a:solidFill>
              </a:rPr>
              <a:t>- </a:t>
            </a:r>
            <a:r>
              <a:rPr lang="en-IN" sz="2400" spc="65" dirty="0">
                <a:solidFill>
                  <a:schemeClr val="tx1"/>
                </a:solidFill>
              </a:rPr>
              <a:t>IBM </a:t>
            </a:r>
            <a:r>
              <a:rPr lang="en-IN" sz="2400" spc="125" dirty="0">
                <a:solidFill>
                  <a:schemeClr val="tx1"/>
                </a:solidFill>
              </a:rPr>
              <a:t>Learning</a:t>
            </a:r>
            <a:r>
              <a:rPr lang="en-IN" sz="2400" spc="-225" dirty="0">
                <a:solidFill>
                  <a:schemeClr val="tx1"/>
                </a:solidFill>
              </a:rPr>
              <a:t> </a:t>
            </a:r>
            <a:r>
              <a:rPr lang="en-IN" sz="2400" spc="105" dirty="0">
                <a:solidFill>
                  <a:schemeClr val="tx1"/>
                </a:solidFill>
              </a:rPr>
              <a:t>Launch</a:t>
            </a:r>
            <a:r>
              <a:rPr lang="en-IN" sz="2400" spc="120" dirty="0">
                <a:solidFill>
                  <a:schemeClr val="tx1"/>
                </a:solidFill>
              </a:rPr>
              <a:t>(CO1)</a:t>
            </a:r>
            <a:endParaRPr lang="en-US" sz="2400" dirty="0">
              <a:solidFill>
                <a:schemeClr val="tx1"/>
              </a:solidFill>
            </a:endParaRPr>
          </a:p>
        </p:txBody>
      </p:sp>
      <p:sp>
        <p:nvSpPr>
          <p:cNvPr id="10" name="object 3">
            <a:extLst>
              <a:ext uri="{FF2B5EF4-FFF2-40B4-BE49-F238E27FC236}">
                <a16:creationId xmlns:a16="http://schemas.microsoft.com/office/drawing/2014/main" id="{C518016F-1CEB-80BB-F5E8-37D7185C8325}"/>
              </a:ext>
            </a:extLst>
          </p:cNvPr>
          <p:cNvSpPr/>
          <p:nvPr/>
        </p:nvSpPr>
        <p:spPr>
          <a:xfrm>
            <a:off x="1676400" y="1396136"/>
            <a:ext cx="5191737" cy="4065728"/>
          </a:xfrm>
          <a:prstGeom prst="rect">
            <a:avLst/>
          </a:prstGeom>
          <a:blipFill>
            <a:blip r:embed="rId2" cstate="print"/>
            <a:stretch>
              <a:fillRect/>
            </a:stretch>
          </a:blipFill>
        </p:spPr>
        <p:txBody>
          <a:bodyPr wrap="square" lIns="0" tIns="0" rIns="0" bIns="0" rtlCol="0"/>
          <a:lstStyle/>
          <a:p>
            <a:endParaRP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266497812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DDF8C8AC-728D-4ED6-9122-330A50C8EB0B}" type="datetime1">
              <a:rPr lang="en-US" smtClean="0"/>
              <a:t>7/31/2024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Dr. Rashmi Mishra                           Unit-I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81</a:t>
            </a:fld>
            <a:endParaRPr lang="en-US"/>
          </a:p>
        </p:txBody>
      </p:sp>
      <p:sp>
        <p:nvSpPr>
          <p:cNvPr id="7" name="Title 1"/>
          <p:cNvSpPr txBox="1">
            <a:spLocks/>
          </p:cNvSpPr>
          <p:nvPr/>
        </p:nvSpPr>
        <p:spPr>
          <a:xfrm>
            <a:off x="1312589" y="30126"/>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marL="12700" algn="ctr">
              <a:lnSpc>
                <a:spcPct val="100000"/>
              </a:lnSpc>
              <a:spcBef>
                <a:spcPts val="100"/>
              </a:spcBef>
            </a:pPr>
            <a:r>
              <a:rPr lang="en-IN" sz="2400" spc="100" dirty="0">
                <a:solidFill>
                  <a:schemeClr val="tx1"/>
                </a:solidFill>
              </a:rPr>
              <a:t>Design Thinking </a:t>
            </a:r>
            <a:r>
              <a:rPr lang="en-IN" sz="2400" spc="75" dirty="0">
                <a:solidFill>
                  <a:schemeClr val="tx1"/>
                </a:solidFill>
              </a:rPr>
              <a:t>Case</a:t>
            </a:r>
            <a:r>
              <a:rPr lang="en-IN" sz="2400" spc="-340" dirty="0">
                <a:solidFill>
                  <a:schemeClr val="tx1"/>
                </a:solidFill>
              </a:rPr>
              <a:t> </a:t>
            </a:r>
            <a:r>
              <a:rPr lang="en-IN" sz="2400" spc="105" dirty="0">
                <a:solidFill>
                  <a:schemeClr val="tx1"/>
                </a:solidFill>
              </a:rPr>
              <a:t>Study</a:t>
            </a:r>
            <a:r>
              <a:rPr lang="en-IN" sz="2400" spc="-40" dirty="0">
                <a:solidFill>
                  <a:schemeClr val="tx1"/>
                </a:solidFill>
              </a:rPr>
              <a:t> </a:t>
            </a:r>
            <a:r>
              <a:rPr lang="en-IN" sz="2400" spc="-135" dirty="0">
                <a:solidFill>
                  <a:schemeClr val="tx1"/>
                </a:solidFill>
              </a:rPr>
              <a:t>– </a:t>
            </a:r>
            <a:r>
              <a:rPr lang="en-IN" sz="2400" spc="50" dirty="0">
                <a:solidFill>
                  <a:schemeClr val="tx1"/>
                </a:solidFill>
              </a:rPr>
              <a:t>CANVAS</a:t>
            </a:r>
            <a:r>
              <a:rPr lang="en-IN" sz="2400" spc="-135" dirty="0">
                <a:solidFill>
                  <a:schemeClr val="tx1"/>
                </a:solidFill>
              </a:rPr>
              <a:t> </a:t>
            </a:r>
            <a:r>
              <a:rPr lang="en-IN" sz="2400" spc="50" dirty="0">
                <a:solidFill>
                  <a:schemeClr val="tx1"/>
                </a:solidFill>
              </a:rPr>
              <a:t>(INTELLECT  </a:t>
            </a:r>
            <a:r>
              <a:rPr lang="en-IN" sz="2400" spc="40" dirty="0">
                <a:solidFill>
                  <a:schemeClr val="tx1"/>
                </a:solidFill>
              </a:rPr>
              <a:t>DESIGN </a:t>
            </a:r>
            <a:r>
              <a:rPr lang="en-IN" sz="2400" spc="60" dirty="0">
                <a:solidFill>
                  <a:schemeClr val="tx1"/>
                </a:solidFill>
              </a:rPr>
              <a:t>ARENA</a:t>
            </a:r>
            <a:r>
              <a:rPr lang="en-IN" sz="2400" spc="-220" dirty="0">
                <a:solidFill>
                  <a:schemeClr val="tx1"/>
                </a:solidFill>
              </a:rPr>
              <a:t> </a:t>
            </a:r>
            <a:r>
              <a:rPr lang="en-IN" sz="2400" spc="-40" dirty="0">
                <a:solidFill>
                  <a:schemeClr val="tx1"/>
                </a:solidFill>
              </a:rPr>
              <a:t>LTD.)</a:t>
            </a:r>
            <a:r>
              <a:rPr lang="en-IN" sz="2400" spc="120" dirty="0">
                <a:solidFill>
                  <a:schemeClr val="tx1"/>
                </a:solidFill>
              </a:rPr>
              <a:t>(CO1)</a:t>
            </a:r>
            <a:endParaRPr lang="en-US" sz="2400" dirty="0">
              <a:solidFill>
                <a:schemeClr val="tx1"/>
              </a:solidFill>
            </a:endParaRPr>
          </a:p>
        </p:txBody>
      </p:sp>
      <p:sp>
        <p:nvSpPr>
          <p:cNvPr id="11" name="Content Placeholder 2">
            <a:extLst>
              <a:ext uri="{FF2B5EF4-FFF2-40B4-BE49-F238E27FC236}">
                <a16:creationId xmlns:a16="http://schemas.microsoft.com/office/drawing/2014/main" id="{8236A617-9805-F982-1E8E-E3834C7DB3D0}"/>
              </a:ext>
            </a:extLst>
          </p:cNvPr>
          <p:cNvSpPr>
            <a:spLocks noGrp="1"/>
          </p:cNvSpPr>
          <p:nvPr>
            <p:ph idx="1"/>
          </p:nvPr>
        </p:nvSpPr>
        <p:spPr>
          <a:xfrm>
            <a:off x="533400" y="1143000"/>
            <a:ext cx="8229600" cy="4525963"/>
          </a:xfrm>
        </p:spPr>
        <p:txBody>
          <a:bodyPr/>
          <a:lstStyle/>
          <a:p>
            <a:pPr marL="0" indent="0">
              <a:lnSpc>
                <a:spcPct val="100000"/>
              </a:lnSpc>
              <a:spcBef>
                <a:spcPts val="100"/>
              </a:spcBef>
              <a:buNone/>
            </a:pPr>
            <a:r>
              <a:rPr lang="en-IN" sz="1800" spc="-5" dirty="0">
                <a:latin typeface="Carlito"/>
                <a:cs typeface="Carlito"/>
              </a:rPr>
              <a:t>Case </a:t>
            </a:r>
            <a:r>
              <a:rPr lang="en-IN" sz="1800" spc="-10" dirty="0">
                <a:latin typeface="Carlito"/>
                <a:cs typeface="Carlito"/>
              </a:rPr>
              <a:t>Focuses</a:t>
            </a:r>
            <a:r>
              <a:rPr lang="en-IN" sz="1800" spc="25" dirty="0">
                <a:latin typeface="Carlito"/>
                <a:cs typeface="Carlito"/>
              </a:rPr>
              <a:t> </a:t>
            </a:r>
            <a:r>
              <a:rPr lang="en-IN" sz="1800" dirty="0">
                <a:latin typeface="Carlito"/>
                <a:cs typeface="Carlito"/>
              </a:rPr>
              <a:t>on</a:t>
            </a:r>
          </a:p>
          <a:p>
            <a:pPr marL="250190" indent="-238125">
              <a:spcBef>
                <a:spcPts val="5"/>
              </a:spcBef>
              <a:buFont typeface="Arial"/>
              <a:buChar char="•"/>
              <a:tabLst>
                <a:tab pos="250190" algn="l"/>
                <a:tab pos="250825" algn="l"/>
              </a:tabLst>
            </a:pPr>
            <a:r>
              <a:rPr lang="en-IN" sz="1800" spc="-10" dirty="0">
                <a:latin typeface="Carlito"/>
                <a:cs typeface="Carlito"/>
              </a:rPr>
              <a:t>Application </a:t>
            </a:r>
            <a:r>
              <a:rPr lang="en-IN" sz="1800" dirty="0">
                <a:latin typeface="Carlito"/>
                <a:cs typeface="Carlito"/>
              </a:rPr>
              <a:t>of </a:t>
            </a:r>
            <a:r>
              <a:rPr lang="en-IN" sz="1800" spc="-10" dirty="0">
                <a:latin typeface="Carlito"/>
                <a:cs typeface="Carlito"/>
              </a:rPr>
              <a:t>Design </a:t>
            </a:r>
            <a:r>
              <a:rPr lang="en-IN" sz="1800" spc="-5" dirty="0">
                <a:latin typeface="Carlito"/>
                <a:cs typeface="Carlito"/>
              </a:rPr>
              <a:t>Thinking </a:t>
            </a:r>
            <a:r>
              <a:rPr lang="en-IN" sz="1800" dirty="0">
                <a:latin typeface="Carlito"/>
                <a:cs typeface="Carlito"/>
              </a:rPr>
              <a:t>&amp; IT /</a:t>
            </a:r>
            <a:r>
              <a:rPr lang="en-IN" sz="1800" spc="175" dirty="0">
                <a:latin typeface="Carlito"/>
                <a:cs typeface="Carlito"/>
              </a:rPr>
              <a:t> </a:t>
            </a:r>
            <a:r>
              <a:rPr lang="en-IN" sz="1800" spc="-30" dirty="0">
                <a:latin typeface="Carlito"/>
                <a:cs typeface="Carlito"/>
              </a:rPr>
              <a:t>FinTech</a:t>
            </a:r>
            <a:endParaRPr lang="en-IN" sz="1800" dirty="0">
              <a:latin typeface="Carlito"/>
              <a:cs typeface="Carlito"/>
            </a:endParaRPr>
          </a:p>
          <a:p>
            <a:pPr marL="250190" indent="-238125">
              <a:buFont typeface="Arial"/>
              <a:buChar char="•"/>
              <a:tabLst>
                <a:tab pos="250190" algn="l"/>
                <a:tab pos="250825" algn="l"/>
              </a:tabLst>
            </a:pPr>
            <a:r>
              <a:rPr lang="en-IN" sz="1800" spc="-10" dirty="0">
                <a:latin typeface="Carlito"/>
                <a:cs typeface="Carlito"/>
              </a:rPr>
              <a:t>Framework </a:t>
            </a:r>
            <a:r>
              <a:rPr lang="en-IN" sz="1800" dirty="0">
                <a:latin typeface="Carlito"/>
                <a:cs typeface="Carlito"/>
              </a:rPr>
              <a:t>of </a:t>
            </a:r>
            <a:r>
              <a:rPr lang="en-IN" sz="1800" spc="-20" dirty="0">
                <a:latin typeface="Carlito"/>
                <a:cs typeface="Carlito"/>
              </a:rPr>
              <a:t>Unstated </a:t>
            </a:r>
            <a:r>
              <a:rPr lang="en-IN" sz="1800" spc="-10" dirty="0">
                <a:latin typeface="Carlito"/>
                <a:cs typeface="Carlito"/>
              </a:rPr>
              <a:t>Needs </a:t>
            </a:r>
            <a:r>
              <a:rPr lang="en-IN" sz="1800" spc="-20" dirty="0">
                <a:latin typeface="Carlito"/>
                <a:cs typeface="Carlito"/>
              </a:rPr>
              <a:t>(COPARIS) </a:t>
            </a:r>
            <a:r>
              <a:rPr lang="en-IN" sz="1800" dirty="0">
                <a:latin typeface="Carlito"/>
                <a:cs typeface="Carlito"/>
              </a:rPr>
              <a:t>: </a:t>
            </a:r>
            <a:r>
              <a:rPr lang="en-IN" sz="1800" spc="-5" dirty="0">
                <a:latin typeface="Carlito"/>
                <a:cs typeface="Carlito"/>
              </a:rPr>
              <a:t>Non </a:t>
            </a:r>
            <a:r>
              <a:rPr lang="en-IN" sz="1800" spc="-10" dirty="0">
                <a:latin typeface="Carlito"/>
                <a:cs typeface="Carlito"/>
              </a:rPr>
              <a:t>Functional</a:t>
            </a:r>
            <a:r>
              <a:rPr lang="en-IN" sz="1800" spc="210" dirty="0">
                <a:latin typeface="Carlito"/>
                <a:cs typeface="Carlito"/>
              </a:rPr>
              <a:t> </a:t>
            </a:r>
            <a:r>
              <a:rPr lang="en-IN" sz="1800" spc="-15" dirty="0">
                <a:latin typeface="Carlito"/>
                <a:cs typeface="Carlito"/>
              </a:rPr>
              <a:t>Requirements</a:t>
            </a:r>
            <a:endParaRPr lang="en-IN" sz="1800" dirty="0">
              <a:latin typeface="Carlito"/>
              <a:cs typeface="Carlito"/>
            </a:endParaRPr>
          </a:p>
          <a:p>
            <a:pPr marL="250190" indent="-238125">
              <a:buFont typeface="Arial"/>
              <a:buChar char="•"/>
              <a:tabLst>
                <a:tab pos="250190" algn="l"/>
                <a:tab pos="250825" algn="l"/>
              </a:tabLst>
            </a:pPr>
            <a:r>
              <a:rPr lang="en-IN" sz="1800" spc="-10" dirty="0">
                <a:latin typeface="Carlito"/>
                <a:cs typeface="Carlito"/>
              </a:rPr>
              <a:t>Story </a:t>
            </a:r>
            <a:r>
              <a:rPr lang="en-IN" sz="1800" dirty="0">
                <a:latin typeface="Carlito"/>
                <a:cs typeface="Carlito"/>
              </a:rPr>
              <a:t>of </a:t>
            </a:r>
            <a:r>
              <a:rPr lang="en-IN" sz="1800" spc="-5" dirty="0">
                <a:latin typeface="Carlito"/>
                <a:cs typeface="Carlito"/>
              </a:rPr>
              <a:t>how </a:t>
            </a:r>
            <a:r>
              <a:rPr lang="en-IN" sz="1800" spc="-10" dirty="0">
                <a:latin typeface="Carlito"/>
                <a:cs typeface="Carlito"/>
              </a:rPr>
              <a:t>we arrived </a:t>
            </a:r>
            <a:r>
              <a:rPr lang="en-IN" sz="1800" spc="-15" dirty="0">
                <a:latin typeface="Carlito"/>
                <a:cs typeface="Carlito"/>
              </a:rPr>
              <a:t>at </a:t>
            </a:r>
            <a:r>
              <a:rPr lang="en-IN" sz="1800" spc="-10" dirty="0">
                <a:latin typeface="Carlito"/>
                <a:cs typeface="Carlito"/>
              </a:rPr>
              <a:t>that framework </a:t>
            </a:r>
            <a:r>
              <a:rPr lang="en-IN" sz="1800" dirty="0">
                <a:latin typeface="Carlito"/>
                <a:cs typeface="Carlito"/>
              </a:rPr>
              <a:t>&amp; </a:t>
            </a:r>
            <a:r>
              <a:rPr lang="en-IN" sz="1800" spc="-15" dirty="0">
                <a:latin typeface="Carlito"/>
                <a:cs typeface="Carlito"/>
              </a:rPr>
              <a:t>conversation </a:t>
            </a:r>
            <a:r>
              <a:rPr lang="en-IN" sz="1800" dirty="0">
                <a:latin typeface="Carlito"/>
                <a:cs typeface="Carlito"/>
              </a:rPr>
              <a:t>with a </a:t>
            </a:r>
            <a:r>
              <a:rPr lang="en-IN" sz="1800" spc="-5" dirty="0">
                <a:latin typeface="Carlito"/>
                <a:cs typeface="Carlito"/>
              </a:rPr>
              <a:t>CIO </a:t>
            </a:r>
            <a:r>
              <a:rPr lang="en-IN" sz="1800" dirty="0">
                <a:latin typeface="Carlito"/>
                <a:cs typeface="Carlito"/>
              </a:rPr>
              <a:t>of</a:t>
            </a:r>
            <a:r>
              <a:rPr lang="en-IN" sz="1800" spc="155" dirty="0">
                <a:latin typeface="Carlito"/>
                <a:cs typeface="Carlito"/>
              </a:rPr>
              <a:t> </a:t>
            </a:r>
            <a:r>
              <a:rPr lang="en-IN" sz="1800" spc="-10" dirty="0">
                <a:latin typeface="Carlito"/>
                <a:cs typeface="Carlito"/>
              </a:rPr>
              <a:t>bank</a:t>
            </a:r>
            <a:endParaRPr lang="en-IN" sz="1800" dirty="0">
              <a:latin typeface="Carlito"/>
              <a:cs typeface="Carlito"/>
            </a:endParaRPr>
          </a:p>
          <a:p>
            <a:pPr marL="250190" indent="-238125">
              <a:buFont typeface="Arial"/>
              <a:buChar char="•"/>
              <a:tabLst>
                <a:tab pos="250190" algn="l"/>
                <a:tab pos="250825" algn="l"/>
              </a:tabLst>
            </a:pPr>
            <a:r>
              <a:rPr lang="en-IN" sz="1800" spc="-15" dirty="0">
                <a:latin typeface="Carlito"/>
                <a:cs typeface="Carlito"/>
              </a:rPr>
              <a:t>Customer </a:t>
            </a:r>
            <a:r>
              <a:rPr lang="en-IN" sz="1800" spc="-20" dirty="0">
                <a:latin typeface="Carlito"/>
                <a:cs typeface="Carlito"/>
              </a:rPr>
              <a:t>First </a:t>
            </a:r>
            <a:r>
              <a:rPr lang="en-IN" sz="1800" spc="-10" dirty="0">
                <a:latin typeface="Carlito"/>
                <a:cs typeface="Carlito"/>
              </a:rPr>
              <a:t>Approach </a:t>
            </a:r>
            <a:r>
              <a:rPr lang="en-IN" sz="1800" spc="-15" dirty="0">
                <a:latin typeface="Carlito"/>
                <a:cs typeface="Carlito"/>
              </a:rPr>
              <a:t>reflecting </a:t>
            </a:r>
            <a:r>
              <a:rPr lang="en-IN" sz="1800" spc="-10" dirty="0">
                <a:latin typeface="Carlito"/>
                <a:cs typeface="Carlito"/>
              </a:rPr>
              <a:t>User-Centric</a:t>
            </a:r>
            <a:r>
              <a:rPr lang="en-IN" sz="1800" spc="225" dirty="0">
                <a:latin typeface="Carlito"/>
                <a:cs typeface="Carlito"/>
              </a:rPr>
              <a:t> </a:t>
            </a:r>
            <a:r>
              <a:rPr lang="en-IN" sz="1800" spc="-10" dirty="0">
                <a:latin typeface="Carlito"/>
                <a:cs typeface="Carlito"/>
              </a:rPr>
              <a:t>Design</a:t>
            </a:r>
            <a:endParaRPr lang="en-IN" sz="1800" dirty="0">
              <a:latin typeface="Carlito"/>
              <a:cs typeface="Carlito"/>
            </a:endParaRPr>
          </a:p>
          <a:p>
            <a:pPr marL="250190" indent="-238125">
              <a:spcBef>
                <a:spcPts val="5"/>
              </a:spcBef>
              <a:buFont typeface="Arial"/>
              <a:buChar char="•"/>
              <a:tabLst>
                <a:tab pos="250190" algn="l"/>
                <a:tab pos="250825" algn="l"/>
              </a:tabLst>
            </a:pPr>
            <a:r>
              <a:rPr lang="en-IN" sz="1800" spc="-10" dirty="0">
                <a:latin typeface="Carlito"/>
                <a:cs typeface="Carlito"/>
              </a:rPr>
              <a:t>Framework </a:t>
            </a:r>
            <a:r>
              <a:rPr lang="en-IN" sz="1800" spc="-15" dirty="0">
                <a:latin typeface="Carlito"/>
                <a:cs typeface="Carlito"/>
              </a:rPr>
              <a:t>for </a:t>
            </a:r>
            <a:r>
              <a:rPr lang="en-IN" sz="1800" spc="-10" dirty="0">
                <a:latin typeface="Carlito"/>
                <a:cs typeface="Carlito"/>
              </a:rPr>
              <a:t>seamless experience </a:t>
            </a:r>
            <a:r>
              <a:rPr lang="en-IN" sz="1800" spc="-5" dirty="0">
                <a:latin typeface="Carlito"/>
                <a:cs typeface="Carlito"/>
              </a:rPr>
              <a:t>across </a:t>
            </a:r>
            <a:r>
              <a:rPr lang="en-IN" sz="1800" spc="-20" dirty="0">
                <a:latin typeface="Carlito"/>
                <a:cs typeface="Carlito"/>
              </a:rPr>
              <a:t>different </a:t>
            </a:r>
            <a:r>
              <a:rPr lang="en-IN" sz="1800" spc="-15" dirty="0">
                <a:latin typeface="Carlito"/>
                <a:cs typeface="Carlito"/>
              </a:rPr>
              <a:t>operating</a:t>
            </a:r>
            <a:r>
              <a:rPr lang="en-IN" sz="1800" spc="260" dirty="0">
                <a:latin typeface="Carlito"/>
                <a:cs typeface="Carlito"/>
              </a:rPr>
              <a:t> </a:t>
            </a:r>
            <a:r>
              <a:rPr lang="en-IN" sz="1800" spc="-20" dirty="0">
                <a:latin typeface="Carlito"/>
                <a:cs typeface="Carlito"/>
              </a:rPr>
              <a:t>systems</a:t>
            </a:r>
            <a:endParaRPr lang="en-IN" sz="1800" dirty="0">
              <a:latin typeface="Carlito"/>
              <a:cs typeface="Carlito"/>
            </a:endParaRPr>
          </a:p>
          <a:p>
            <a:pPr marL="250190" indent="-238125">
              <a:buFont typeface="Arial"/>
              <a:buChar char="•"/>
              <a:tabLst>
                <a:tab pos="250190" algn="l"/>
                <a:tab pos="250825" algn="l"/>
              </a:tabLst>
            </a:pPr>
            <a:r>
              <a:rPr lang="en-IN" sz="1800" spc="-5" dirty="0">
                <a:latin typeface="Carlito"/>
                <a:cs typeface="Carlito"/>
              </a:rPr>
              <a:t>Moving </a:t>
            </a:r>
            <a:r>
              <a:rPr lang="en-IN" sz="1800" spc="-10" dirty="0">
                <a:latin typeface="Carlito"/>
                <a:cs typeface="Carlito"/>
              </a:rPr>
              <a:t>from </a:t>
            </a:r>
            <a:r>
              <a:rPr lang="en-IN" sz="1800" spc="-15" dirty="0">
                <a:latin typeface="Carlito"/>
                <a:cs typeface="Carlito"/>
              </a:rPr>
              <a:t>Mystery to</a:t>
            </a:r>
            <a:r>
              <a:rPr lang="en-IN" sz="1800" spc="35" dirty="0">
                <a:latin typeface="Carlito"/>
                <a:cs typeface="Carlito"/>
              </a:rPr>
              <a:t> </a:t>
            </a:r>
            <a:r>
              <a:rPr lang="en-IN" sz="1800" spc="-10" dirty="0">
                <a:latin typeface="Carlito"/>
                <a:cs typeface="Carlito"/>
              </a:rPr>
              <a:t>Algorithm</a:t>
            </a:r>
            <a:endParaRPr lang="en-IN" sz="1800" dirty="0">
              <a:latin typeface="Carlito"/>
              <a:cs typeface="Carlito"/>
            </a:endParaRPr>
          </a:p>
          <a:p>
            <a:pPr marL="195580" indent="-182880">
              <a:buFont typeface="Arial"/>
              <a:buChar char="•"/>
              <a:tabLst>
                <a:tab pos="195580" algn="l"/>
              </a:tabLst>
            </a:pPr>
            <a:r>
              <a:rPr lang="en-IN" sz="1800" spc="-10" dirty="0">
                <a:latin typeface="Carlito"/>
                <a:cs typeface="Carlito"/>
              </a:rPr>
              <a:t>Prototyping </a:t>
            </a:r>
            <a:r>
              <a:rPr lang="en-IN" sz="1800" spc="-5" dirty="0">
                <a:latin typeface="Carlito"/>
                <a:cs typeface="Carlito"/>
              </a:rPr>
              <a:t>,User </a:t>
            </a:r>
            <a:r>
              <a:rPr lang="en-IN" sz="1800" spc="-10" dirty="0">
                <a:latin typeface="Carlito"/>
                <a:cs typeface="Carlito"/>
              </a:rPr>
              <a:t>Journeys, Last </a:t>
            </a:r>
            <a:r>
              <a:rPr lang="en-IN" sz="1800" dirty="0">
                <a:latin typeface="Carlito"/>
                <a:cs typeface="Carlito"/>
              </a:rPr>
              <a:t>2% </a:t>
            </a:r>
            <a:r>
              <a:rPr lang="en-IN" sz="1800" spc="-15" dirty="0">
                <a:latin typeface="Carlito"/>
                <a:cs typeface="Carlito"/>
              </a:rPr>
              <a:t>for</a:t>
            </a:r>
            <a:r>
              <a:rPr lang="en-IN" sz="1800" spc="100" dirty="0">
                <a:latin typeface="Carlito"/>
                <a:cs typeface="Carlito"/>
              </a:rPr>
              <a:t> </a:t>
            </a:r>
            <a:r>
              <a:rPr lang="en-IN" sz="1800" spc="-10" dirty="0">
                <a:latin typeface="Carlito"/>
                <a:cs typeface="Carlito"/>
              </a:rPr>
              <a:t>end-users</a:t>
            </a:r>
            <a:endParaRPr lang="en-IN" sz="1800" dirty="0">
              <a:latin typeface="Carlito"/>
              <a:cs typeface="Carlito"/>
            </a:endParaRPr>
          </a:p>
          <a:p>
            <a:pPr marL="195580" indent="-182880">
              <a:buFont typeface="Arial"/>
              <a:buChar char="•"/>
              <a:tabLst>
                <a:tab pos="195580" algn="l"/>
              </a:tabLst>
            </a:pPr>
            <a:r>
              <a:rPr lang="en-IN" sz="1800" spc="-10" dirty="0">
                <a:latin typeface="Carlito"/>
                <a:cs typeface="Carlito"/>
              </a:rPr>
              <a:t>Storytelling </a:t>
            </a:r>
            <a:r>
              <a:rPr lang="en-IN" sz="1800" spc="-15" dirty="0">
                <a:latin typeface="Carlito"/>
                <a:cs typeface="Carlito"/>
              </a:rPr>
              <a:t>for internal</a:t>
            </a:r>
            <a:r>
              <a:rPr lang="en-IN" sz="1800" spc="170" dirty="0">
                <a:latin typeface="Carlito"/>
                <a:cs typeface="Carlito"/>
              </a:rPr>
              <a:t> </a:t>
            </a:r>
            <a:r>
              <a:rPr lang="en-IN" sz="1800" spc="-15" dirty="0">
                <a:latin typeface="Carlito"/>
                <a:cs typeface="Carlito"/>
              </a:rPr>
              <a:t>users</a:t>
            </a:r>
            <a:endParaRPr lang="en-IN" sz="1800" dirty="0">
              <a:latin typeface="Carlito"/>
              <a:cs typeface="Carlito"/>
            </a:endParaRP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84237953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FEA1979F-94A5-4BA5-BAD8-3C9E3D3A83E8}" type="datetime1">
              <a:rPr lang="en-US" smtClean="0"/>
              <a:t>7/31/2024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Dr. Rashmi Mishra                           Unit-I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82</a:t>
            </a:fld>
            <a:endParaRPr lang="en-US"/>
          </a:p>
        </p:txBody>
      </p:sp>
      <p:sp>
        <p:nvSpPr>
          <p:cNvPr id="7" name="Title 1"/>
          <p:cNvSpPr txBox="1">
            <a:spLocks/>
          </p:cNvSpPr>
          <p:nvPr/>
        </p:nvSpPr>
        <p:spPr>
          <a:xfrm>
            <a:off x="1312589" y="30126"/>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marL="12700" algn="ctr">
              <a:spcBef>
                <a:spcPts val="100"/>
              </a:spcBef>
            </a:pPr>
            <a:r>
              <a:rPr lang="en-IN" sz="2400" spc="-15" dirty="0">
                <a:solidFill>
                  <a:schemeClr val="tx1"/>
                </a:solidFill>
                <a:latin typeface="Carlito"/>
                <a:cs typeface="Carlito"/>
              </a:rPr>
              <a:t>Writable </a:t>
            </a:r>
            <a:r>
              <a:rPr lang="en-IN" sz="2400" spc="-5" dirty="0">
                <a:solidFill>
                  <a:schemeClr val="tx1"/>
                </a:solidFill>
                <a:latin typeface="Carlito"/>
                <a:cs typeface="Carlito"/>
              </a:rPr>
              <a:t>Spaces </a:t>
            </a:r>
            <a:r>
              <a:rPr lang="en-IN" sz="2400" dirty="0">
                <a:solidFill>
                  <a:schemeClr val="tx1"/>
                </a:solidFill>
                <a:latin typeface="Carlito"/>
                <a:cs typeface="Carlito"/>
              </a:rPr>
              <a:t>– </a:t>
            </a:r>
            <a:r>
              <a:rPr lang="en-IN" sz="2400" spc="-25" dirty="0">
                <a:solidFill>
                  <a:schemeClr val="tx1"/>
                </a:solidFill>
                <a:latin typeface="Carlito"/>
                <a:cs typeface="Carlito"/>
              </a:rPr>
              <a:t>Transparent</a:t>
            </a:r>
            <a:r>
              <a:rPr lang="en-IN" sz="2400" spc="80" dirty="0">
                <a:solidFill>
                  <a:schemeClr val="tx1"/>
                </a:solidFill>
                <a:latin typeface="Carlito"/>
                <a:cs typeface="Carlito"/>
              </a:rPr>
              <a:t> </a:t>
            </a:r>
            <a:r>
              <a:rPr lang="en-IN" sz="2400" spc="-5" dirty="0">
                <a:solidFill>
                  <a:schemeClr val="tx1"/>
                </a:solidFill>
                <a:latin typeface="Carlito"/>
                <a:cs typeface="Carlito"/>
              </a:rPr>
              <a:t>Glass</a:t>
            </a:r>
            <a:r>
              <a:rPr lang="en-IN" sz="2400" dirty="0">
                <a:solidFill>
                  <a:schemeClr val="tx1"/>
                </a:solidFill>
                <a:latin typeface="Carlito"/>
                <a:cs typeface="Carlito"/>
              </a:rPr>
              <a:t> </a:t>
            </a:r>
            <a:r>
              <a:rPr lang="en-IN" sz="2400" spc="120" dirty="0">
                <a:solidFill>
                  <a:schemeClr val="tx1"/>
                </a:solidFill>
              </a:rPr>
              <a:t>(CO1)</a:t>
            </a:r>
            <a:endParaRPr lang="en-US" sz="2400" dirty="0">
              <a:solidFill>
                <a:schemeClr val="tx1"/>
              </a:solidFill>
            </a:endParaRPr>
          </a:p>
        </p:txBody>
      </p:sp>
      <p:sp>
        <p:nvSpPr>
          <p:cNvPr id="8" name="object 2">
            <a:extLst>
              <a:ext uri="{FF2B5EF4-FFF2-40B4-BE49-F238E27FC236}">
                <a16:creationId xmlns:a16="http://schemas.microsoft.com/office/drawing/2014/main" id="{714FC4E7-2027-4166-FC4C-850C807F933D}"/>
              </a:ext>
            </a:extLst>
          </p:cNvPr>
          <p:cNvSpPr/>
          <p:nvPr/>
        </p:nvSpPr>
        <p:spPr>
          <a:xfrm>
            <a:off x="798576" y="1775797"/>
            <a:ext cx="7546848" cy="3688079"/>
          </a:xfrm>
          <a:prstGeom prst="rect">
            <a:avLst/>
          </a:prstGeom>
          <a:blipFill>
            <a:blip r:embed="rId2" cstate="print"/>
            <a:stretch>
              <a:fillRect/>
            </a:stretch>
          </a:blipFill>
        </p:spPr>
        <p:txBody>
          <a:bodyPr wrap="square" lIns="0" tIns="0" rIns="0" bIns="0" rtlCol="0"/>
          <a:lstStyle/>
          <a:p>
            <a:endParaRPr/>
          </a:p>
        </p:txBody>
      </p:sp>
      <p:pic>
        <p:nvPicPr>
          <p:cNvPr id="10" name="Picture 9"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33583862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14CCE898-A2BF-4BF0-81D9-47DAEB374291}" type="datetime1">
              <a:rPr lang="en-US" smtClean="0"/>
              <a:t>7/31/2024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Dr. Rashmi Mishra                           Unit-I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83</a:t>
            </a:fld>
            <a:endParaRPr lang="en-US"/>
          </a:p>
        </p:txBody>
      </p:sp>
      <p:sp>
        <p:nvSpPr>
          <p:cNvPr id="7" name="Title 1"/>
          <p:cNvSpPr txBox="1">
            <a:spLocks/>
          </p:cNvSpPr>
          <p:nvPr/>
        </p:nvSpPr>
        <p:spPr>
          <a:xfrm>
            <a:off x="1312589" y="30126"/>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marL="12700" algn="ctr">
              <a:spcBef>
                <a:spcPts val="100"/>
              </a:spcBef>
            </a:pPr>
            <a:r>
              <a:rPr lang="en-IN" sz="2400" spc="-15" dirty="0">
                <a:latin typeface="Carlito"/>
                <a:cs typeface="Carlito"/>
              </a:rPr>
              <a:t>Writable </a:t>
            </a:r>
            <a:r>
              <a:rPr lang="en-IN" sz="2400" spc="-5" dirty="0">
                <a:latin typeface="Carlito"/>
                <a:cs typeface="Carlito"/>
              </a:rPr>
              <a:t>Spaces </a:t>
            </a:r>
            <a:r>
              <a:rPr lang="en-IN" sz="2400" dirty="0">
                <a:latin typeface="Carlito"/>
                <a:cs typeface="Carlito"/>
              </a:rPr>
              <a:t>– </a:t>
            </a:r>
            <a:r>
              <a:rPr lang="en-IN" sz="2400" spc="-15" dirty="0">
                <a:latin typeface="Carlito"/>
                <a:cs typeface="Carlito"/>
              </a:rPr>
              <a:t>Writable</a:t>
            </a:r>
            <a:r>
              <a:rPr lang="en-IN" sz="2400" spc="55" dirty="0">
                <a:latin typeface="Carlito"/>
                <a:cs typeface="Carlito"/>
              </a:rPr>
              <a:t> </a:t>
            </a:r>
            <a:r>
              <a:rPr lang="en-IN" sz="2400" spc="-20" dirty="0">
                <a:latin typeface="Carlito"/>
                <a:cs typeface="Carlito"/>
              </a:rPr>
              <a:t>Walls</a:t>
            </a:r>
            <a:r>
              <a:rPr lang="en-IN" sz="2400" dirty="0">
                <a:latin typeface="Carlito"/>
                <a:cs typeface="Carlito"/>
              </a:rPr>
              <a:t> </a:t>
            </a:r>
            <a:r>
              <a:rPr lang="en-IN" sz="2400" spc="120" dirty="0"/>
              <a:t>(CO1)</a:t>
            </a:r>
            <a:endParaRPr lang="en-US" sz="2400" dirty="0"/>
          </a:p>
        </p:txBody>
      </p:sp>
      <p:sp>
        <p:nvSpPr>
          <p:cNvPr id="8" name="object 2">
            <a:extLst>
              <a:ext uri="{FF2B5EF4-FFF2-40B4-BE49-F238E27FC236}">
                <a16:creationId xmlns:a16="http://schemas.microsoft.com/office/drawing/2014/main" id="{486630ED-BD6D-C974-DD1C-325D88E1A4D6}"/>
              </a:ext>
            </a:extLst>
          </p:cNvPr>
          <p:cNvSpPr/>
          <p:nvPr/>
        </p:nvSpPr>
        <p:spPr>
          <a:xfrm>
            <a:off x="1110135" y="1235075"/>
            <a:ext cx="7546848" cy="5029200"/>
          </a:xfrm>
          <a:prstGeom prst="rect">
            <a:avLst/>
          </a:prstGeom>
          <a:blipFill>
            <a:blip r:embed="rId2" cstate="print"/>
            <a:stretch>
              <a:fillRect/>
            </a:stretch>
          </a:blipFill>
        </p:spPr>
        <p:txBody>
          <a:bodyPr wrap="square" lIns="0" tIns="0" rIns="0" bIns="0" rtlCol="0"/>
          <a:lstStyle/>
          <a:p>
            <a:endParaRPr/>
          </a:p>
        </p:txBody>
      </p:sp>
      <p:pic>
        <p:nvPicPr>
          <p:cNvPr id="10" name="Picture 9"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79040690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D7E0C7F7-1609-4DD5-BB1B-1CD6A355ED06}" type="datetime1">
              <a:rPr lang="en-US" smtClean="0"/>
              <a:t>7/31/2024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Dr. Rashmi Mishra                           Unit-I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84</a:t>
            </a:fld>
            <a:endParaRPr lang="en-US"/>
          </a:p>
        </p:txBody>
      </p:sp>
      <p:sp>
        <p:nvSpPr>
          <p:cNvPr id="7" name="Title 1"/>
          <p:cNvSpPr txBox="1">
            <a:spLocks/>
          </p:cNvSpPr>
          <p:nvPr/>
        </p:nvSpPr>
        <p:spPr>
          <a:xfrm>
            <a:off x="1312589" y="30126"/>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marL="12700" algn="ctr">
              <a:spcBef>
                <a:spcPts val="100"/>
              </a:spcBef>
            </a:pPr>
            <a:r>
              <a:rPr lang="en-IN" sz="2400" spc="-10" dirty="0">
                <a:latin typeface="Carlito"/>
                <a:cs typeface="Carlito"/>
              </a:rPr>
              <a:t>Collaborative Seating</a:t>
            </a:r>
            <a:r>
              <a:rPr lang="en-IN" sz="2400" spc="55" dirty="0">
                <a:latin typeface="Carlito"/>
                <a:cs typeface="Carlito"/>
              </a:rPr>
              <a:t> </a:t>
            </a:r>
            <a:r>
              <a:rPr lang="en-IN" sz="2400" spc="-15" dirty="0">
                <a:latin typeface="Carlito"/>
                <a:cs typeface="Carlito"/>
              </a:rPr>
              <a:t>Arrangements</a:t>
            </a:r>
            <a:r>
              <a:rPr lang="en-IN" sz="2400" dirty="0">
                <a:latin typeface="Carlito"/>
                <a:cs typeface="Carlito"/>
              </a:rPr>
              <a:t> </a:t>
            </a:r>
            <a:r>
              <a:rPr lang="en-IN" sz="2400" spc="120" dirty="0"/>
              <a:t>(CO1)</a:t>
            </a:r>
            <a:endParaRPr lang="en-US" sz="2400" dirty="0"/>
          </a:p>
        </p:txBody>
      </p:sp>
      <p:sp>
        <p:nvSpPr>
          <p:cNvPr id="8" name="object 2">
            <a:extLst>
              <a:ext uri="{FF2B5EF4-FFF2-40B4-BE49-F238E27FC236}">
                <a16:creationId xmlns:a16="http://schemas.microsoft.com/office/drawing/2014/main" id="{9FBB199B-01DC-DB77-C6F7-BA21EFC249B5}"/>
              </a:ext>
            </a:extLst>
          </p:cNvPr>
          <p:cNvSpPr/>
          <p:nvPr/>
        </p:nvSpPr>
        <p:spPr>
          <a:xfrm>
            <a:off x="201168" y="1388644"/>
            <a:ext cx="8741664" cy="3867912"/>
          </a:xfrm>
          <a:prstGeom prst="rect">
            <a:avLst/>
          </a:prstGeom>
          <a:blipFill>
            <a:blip r:embed="rId2" cstate="print"/>
            <a:stretch>
              <a:fillRect/>
            </a:stretch>
          </a:blipFill>
        </p:spPr>
        <p:txBody>
          <a:bodyPr wrap="square" lIns="0" tIns="0" rIns="0" bIns="0" rtlCol="0"/>
          <a:lstStyle/>
          <a:p>
            <a:endParaRPr/>
          </a:p>
        </p:txBody>
      </p:sp>
      <p:pic>
        <p:nvPicPr>
          <p:cNvPr id="10" name="Picture 9"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356002558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C4EAE23D-E1B4-4C1E-AF37-7134C462F1D1}" type="datetime1">
              <a:rPr lang="en-US" smtClean="0"/>
              <a:t>7/31/2024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Dr. Rashmi Mishra                           Unit-I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85</a:t>
            </a:fld>
            <a:endParaRPr lang="en-US"/>
          </a:p>
        </p:txBody>
      </p:sp>
      <p:sp>
        <p:nvSpPr>
          <p:cNvPr id="7" name="Title 1"/>
          <p:cNvSpPr txBox="1">
            <a:spLocks/>
          </p:cNvSpPr>
          <p:nvPr/>
        </p:nvSpPr>
        <p:spPr>
          <a:xfrm>
            <a:off x="1312589" y="30126"/>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marL="12700" algn="ctr">
              <a:spcBef>
                <a:spcPts val="100"/>
              </a:spcBef>
            </a:pPr>
            <a:r>
              <a:rPr lang="en-IN" sz="2400" spc="100" dirty="0">
                <a:solidFill>
                  <a:srgbClr val="006FC0"/>
                </a:solidFill>
              </a:rPr>
              <a:t> </a:t>
            </a:r>
            <a:r>
              <a:rPr lang="en-US" sz="2400" dirty="0"/>
              <a:t>Collaborative Seating Arrangement </a:t>
            </a:r>
            <a:r>
              <a:rPr lang="en-IN" sz="2400" spc="120" dirty="0"/>
              <a:t>(CO1)</a:t>
            </a:r>
            <a:endParaRPr lang="en-US" sz="2400" dirty="0"/>
          </a:p>
        </p:txBody>
      </p:sp>
      <p:sp>
        <p:nvSpPr>
          <p:cNvPr id="8" name="object 2">
            <a:extLst>
              <a:ext uri="{FF2B5EF4-FFF2-40B4-BE49-F238E27FC236}">
                <a16:creationId xmlns:a16="http://schemas.microsoft.com/office/drawing/2014/main" id="{A03BAC96-6FAE-C18B-37FA-29B8EB1D962C}"/>
              </a:ext>
            </a:extLst>
          </p:cNvPr>
          <p:cNvSpPr>
            <a:spLocks noGrp="1"/>
          </p:cNvSpPr>
          <p:nvPr>
            <p:ph idx="1"/>
          </p:nvPr>
        </p:nvSpPr>
        <p:spPr>
          <a:xfrm>
            <a:off x="533400" y="1143000"/>
            <a:ext cx="8229600" cy="4525963"/>
          </a:xfrm>
          <a:prstGeom prst="rect">
            <a:avLst/>
          </a:prstGeom>
          <a:blipFill>
            <a:blip r:embed="rId2" cstate="print"/>
            <a:stretch>
              <a:fillRect/>
            </a:stretch>
          </a:blipFill>
        </p:spPr>
        <p:txBody>
          <a:bodyPr wrap="square" lIns="0" tIns="0" rIns="0" bIns="0" rtlCol="0"/>
          <a:lstStyle/>
          <a:p>
            <a:pPr marL="0" indent="0">
              <a:buNone/>
            </a:pPr>
            <a:r>
              <a:rPr lang="en-US" dirty="0"/>
              <a:t>Collaborative Seating Arrangement</a:t>
            </a:r>
          </a:p>
        </p:txBody>
      </p:sp>
      <p:pic>
        <p:nvPicPr>
          <p:cNvPr id="10" name="Picture 9"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418687209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BE584EAB-7DF9-4437-80AC-571EB460E4AF}" type="datetime1">
              <a:rPr lang="en-US" smtClean="0"/>
              <a:t>7/31/2024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Dr. Rashmi Mishra                           Unit-I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86</a:t>
            </a:fld>
            <a:endParaRPr lang="en-US"/>
          </a:p>
        </p:txBody>
      </p:sp>
      <p:sp>
        <p:nvSpPr>
          <p:cNvPr id="7" name="Title 1"/>
          <p:cNvSpPr txBox="1">
            <a:spLocks/>
          </p:cNvSpPr>
          <p:nvPr/>
        </p:nvSpPr>
        <p:spPr>
          <a:xfrm>
            <a:off x="1312589" y="30126"/>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marL="12700" algn="ctr">
              <a:lnSpc>
                <a:spcPct val="100000"/>
              </a:lnSpc>
              <a:spcBef>
                <a:spcPts val="100"/>
              </a:spcBef>
            </a:pPr>
            <a:r>
              <a:rPr lang="en-IN" sz="2400" spc="-5" dirty="0">
                <a:solidFill>
                  <a:schemeClr val="tx1"/>
                </a:solidFill>
                <a:latin typeface="Carlito"/>
                <a:cs typeface="Carlito"/>
              </a:rPr>
              <a:t>Connecting the </a:t>
            </a:r>
            <a:r>
              <a:rPr lang="en-IN" sz="2400" dirty="0">
                <a:solidFill>
                  <a:schemeClr val="tx1"/>
                </a:solidFill>
                <a:latin typeface="Carlito"/>
                <a:cs typeface="Carlito"/>
              </a:rPr>
              <a:t>dots – </a:t>
            </a:r>
            <a:r>
              <a:rPr lang="en-IN" sz="2400" spc="-20" dirty="0">
                <a:solidFill>
                  <a:schemeClr val="tx1"/>
                </a:solidFill>
                <a:latin typeface="Carlito"/>
                <a:cs typeface="Carlito"/>
              </a:rPr>
              <a:t>Different</a:t>
            </a:r>
            <a:r>
              <a:rPr lang="en-IN" sz="2400" spc="75" dirty="0">
                <a:solidFill>
                  <a:schemeClr val="tx1"/>
                </a:solidFill>
                <a:latin typeface="Carlito"/>
                <a:cs typeface="Carlito"/>
              </a:rPr>
              <a:t> </a:t>
            </a:r>
            <a:r>
              <a:rPr lang="en-IN" sz="2400" spc="-10" dirty="0">
                <a:solidFill>
                  <a:schemeClr val="tx1"/>
                </a:solidFill>
                <a:latin typeface="Carlito"/>
                <a:cs typeface="Carlito"/>
              </a:rPr>
              <a:t>screens</a:t>
            </a:r>
            <a:r>
              <a:rPr lang="en-IN" sz="2400" dirty="0">
                <a:solidFill>
                  <a:schemeClr val="tx1"/>
                </a:solidFill>
                <a:latin typeface="Carlito"/>
                <a:cs typeface="Carlito"/>
              </a:rPr>
              <a:t> </a:t>
            </a:r>
            <a:r>
              <a:rPr lang="en-IN" sz="2400" spc="-15" dirty="0">
                <a:solidFill>
                  <a:schemeClr val="tx1"/>
                </a:solidFill>
                <a:latin typeface="Carlito"/>
                <a:cs typeface="Carlito"/>
              </a:rPr>
              <a:t>to present</a:t>
            </a:r>
            <a:r>
              <a:rPr lang="en-IN" sz="2400" spc="85" dirty="0">
                <a:solidFill>
                  <a:schemeClr val="tx1"/>
                </a:solidFill>
                <a:latin typeface="Carlito"/>
                <a:cs typeface="Carlito"/>
              </a:rPr>
              <a:t> </a:t>
            </a:r>
            <a:r>
              <a:rPr lang="en-IN" sz="2400" spc="-15" dirty="0">
                <a:solidFill>
                  <a:schemeClr val="tx1"/>
                </a:solidFill>
                <a:latin typeface="Carlito"/>
                <a:cs typeface="Carlito"/>
              </a:rPr>
              <a:t>effectively</a:t>
            </a:r>
            <a:r>
              <a:rPr lang="en-IN" sz="2400" spc="120" dirty="0">
                <a:solidFill>
                  <a:schemeClr val="tx1"/>
                </a:solidFill>
              </a:rPr>
              <a:t>(CO1)</a:t>
            </a:r>
            <a:endParaRPr lang="en-US" sz="2400" dirty="0">
              <a:solidFill>
                <a:schemeClr val="tx1"/>
              </a:solidFill>
            </a:endParaRPr>
          </a:p>
        </p:txBody>
      </p:sp>
      <p:sp>
        <p:nvSpPr>
          <p:cNvPr id="8" name="object 2">
            <a:extLst>
              <a:ext uri="{FF2B5EF4-FFF2-40B4-BE49-F238E27FC236}">
                <a16:creationId xmlns:a16="http://schemas.microsoft.com/office/drawing/2014/main" id="{AFE73B43-A5AD-A53F-123B-51882330746A}"/>
              </a:ext>
            </a:extLst>
          </p:cNvPr>
          <p:cNvSpPr/>
          <p:nvPr/>
        </p:nvSpPr>
        <p:spPr>
          <a:xfrm>
            <a:off x="1524000" y="1214375"/>
            <a:ext cx="6827520" cy="5141975"/>
          </a:xfrm>
          <a:prstGeom prst="rect">
            <a:avLst/>
          </a:prstGeom>
          <a:blipFill>
            <a:blip r:embed="rId2" cstate="print"/>
            <a:stretch>
              <a:fillRect/>
            </a:stretch>
          </a:blipFill>
        </p:spPr>
        <p:txBody>
          <a:bodyPr wrap="square" lIns="0" tIns="0" rIns="0" bIns="0" rtlCol="0"/>
          <a:lstStyle/>
          <a:p>
            <a:endParaRPr/>
          </a:p>
        </p:txBody>
      </p:sp>
      <p:pic>
        <p:nvPicPr>
          <p:cNvPr id="10" name="Picture 9"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83394432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C889F1F3-E62D-4A37-A0ED-6B6248A68A69}" type="datetime1">
              <a:rPr lang="en-US" smtClean="0"/>
              <a:t>7/31/2024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Dr. Rashmi Mishra                           Unit-I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87</a:t>
            </a:fld>
            <a:endParaRPr lang="en-US"/>
          </a:p>
        </p:txBody>
      </p:sp>
      <p:sp>
        <p:nvSpPr>
          <p:cNvPr id="7" name="Title 1"/>
          <p:cNvSpPr txBox="1">
            <a:spLocks/>
          </p:cNvSpPr>
          <p:nvPr/>
        </p:nvSpPr>
        <p:spPr>
          <a:xfrm>
            <a:off x="1312589" y="30126"/>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12700" algn="ctr">
              <a:lnSpc>
                <a:spcPct val="100000"/>
              </a:lnSpc>
              <a:spcBef>
                <a:spcPts val="100"/>
              </a:spcBef>
            </a:pPr>
            <a:r>
              <a:rPr lang="en-IN" sz="2400" spc="100" dirty="0">
                <a:solidFill>
                  <a:srgbClr val="006FC0"/>
                </a:solidFill>
              </a:rPr>
              <a:t> </a:t>
            </a:r>
            <a:r>
              <a:rPr lang="en-IN" sz="2400" spc="-10" dirty="0">
                <a:latin typeface="Carlito"/>
                <a:cs typeface="Carlito"/>
              </a:rPr>
              <a:t>Collaborative </a:t>
            </a:r>
            <a:r>
              <a:rPr lang="en-IN" sz="2400" spc="-5" dirty="0">
                <a:latin typeface="Carlito"/>
                <a:cs typeface="Carlito"/>
              </a:rPr>
              <a:t>discussions</a:t>
            </a:r>
            <a:r>
              <a:rPr lang="en-IN" sz="2400" spc="35" dirty="0">
                <a:latin typeface="Carlito"/>
                <a:cs typeface="Carlito"/>
              </a:rPr>
              <a:t> </a:t>
            </a:r>
            <a:r>
              <a:rPr lang="en-IN" sz="2400" spc="-10" dirty="0">
                <a:latin typeface="Carlito"/>
                <a:cs typeface="Carlito"/>
              </a:rPr>
              <a:t>through</a:t>
            </a:r>
            <a:r>
              <a:rPr lang="en-IN" sz="2400" dirty="0">
                <a:latin typeface="Carlito"/>
                <a:cs typeface="Carlito"/>
              </a:rPr>
              <a:t> </a:t>
            </a:r>
            <a:r>
              <a:rPr lang="en-IN" sz="2400" spc="-5" dirty="0">
                <a:latin typeface="Carlito"/>
                <a:cs typeface="Carlito"/>
              </a:rPr>
              <a:t>Magnetic</a:t>
            </a:r>
            <a:r>
              <a:rPr lang="en-IN" sz="2400" spc="25" dirty="0">
                <a:latin typeface="Carlito"/>
                <a:cs typeface="Carlito"/>
              </a:rPr>
              <a:t> </a:t>
            </a:r>
            <a:r>
              <a:rPr lang="en-IN" sz="2400" spc="-20" dirty="0">
                <a:latin typeface="Carlito"/>
                <a:cs typeface="Carlito"/>
              </a:rPr>
              <a:t>Wall </a:t>
            </a:r>
            <a:r>
              <a:rPr lang="en-IN" sz="2400" spc="120" dirty="0"/>
              <a:t>(CO1)</a:t>
            </a:r>
            <a:endParaRPr lang="en-US" sz="2400" dirty="0"/>
          </a:p>
        </p:txBody>
      </p:sp>
      <p:sp>
        <p:nvSpPr>
          <p:cNvPr id="10" name="object 2">
            <a:extLst>
              <a:ext uri="{FF2B5EF4-FFF2-40B4-BE49-F238E27FC236}">
                <a16:creationId xmlns:a16="http://schemas.microsoft.com/office/drawing/2014/main" id="{910378E7-D43A-C50D-A17F-EB963FAF5390}"/>
              </a:ext>
            </a:extLst>
          </p:cNvPr>
          <p:cNvSpPr/>
          <p:nvPr/>
        </p:nvSpPr>
        <p:spPr>
          <a:xfrm>
            <a:off x="800100" y="1371600"/>
            <a:ext cx="7543800" cy="4686064"/>
          </a:xfrm>
          <a:prstGeom prst="rect">
            <a:avLst/>
          </a:prstGeom>
          <a:blipFill>
            <a:blip r:embed="rId2" cstate="print"/>
            <a:stretch>
              <a:fillRect/>
            </a:stretch>
          </a:blipFill>
        </p:spPr>
        <p:txBody>
          <a:bodyPr wrap="square" lIns="0" tIns="0" rIns="0" bIns="0" rtlCol="0"/>
          <a:lstStyle/>
          <a:p>
            <a:endParaRP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38833088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A89E6E8C-C0CF-45EC-AFB3-041FD7BBA0F8}" type="datetime1">
              <a:rPr lang="en-US" smtClean="0"/>
              <a:t>7/31/2024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Dr. Rashmi Mishra                           Unit-I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88</a:t>
            </a:fld>
            <a:endParaRPr lang="en-US"/>
          </a:p>
        </p:txBody>
      </p:sp>
      <p:sp>
        <p:nvSpPr>
          <p:cNvPr id="7" name="Title 1"/>
          <p:cNvSpPr txBox="1">
            <a:spLocks/>
          </p:cNvSpPr>
          <p:nvPr/>
        </p:nvSpPr>
        <p:spPr>
          <a:xfrm>
            <a:off x="1312589" y="30126"/>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marL="12700" algn="ctr">
              <a:spcBef>
                <a:spcPts val="100"/>
              </a:spcBef>
            </a:pPr>
            <a:r>
              <a:rPr lang="en-IN" sz="2400" spc="-5" dirty="0">
                <a:latin typeface="Carlito"/>
                <a:cs typeface="Carlito"/>
              </a:rPr>
              <a:t>C</a:t>
            </a:r>
            <a:r>
              <a:rPr lang="en-IN" sz="2400" spc="5" dirty="0">
                <a:latin typeface="Carlito"/>
                <a:cs typeface="Carlito"/>
              </a:rPr>
              <a:t>o</a:t>
            </a:r>
            <a:r>
              <a:rPr lang="en-IN" sz="2400" spc="-10" dirty="0">
                <a:latin typeface="Carlito"/>
                <a:cs typeface="Carlito"/>
              </a:rPr>
              <a:t>ll</a:t>
            </a:r>
            <a:r>
              <a:rPr lang="en-IN" sz="2400" dirty="0">
                <a:latin typeface="Carlito"/>
                <a:cs typeface="Carlito"/>
              </a:rPr>
              <a:t>a</a:t>
            </a:r>
            <a:r>
              <a:rPr lang="en-IN" sz="2400" spc="-10" dirty="0">
                <a:latin typeface="Carlito"/>
                <a:cs typeface="Carlito"/>
              </a:rPr>
              <a:t>b</a:t>
            </a:r>
            <a:r>
              <a:rPr lang="en-IN" sz="2400" spc="5" dirty="0">
                <a:latin typeface="Carlito"/>
                <a:cs typeface="Carlito"/>
              </a:rPr>
              <a:t>o</a:t>
            </a:r>
            <a:r>
              <a:rPr lang="en-IN" sz="2400" spc="-55" dirty="0">
                <a:latin typeface="Carlito"/>
                <a:cs typeface="Carlito"/>
              </a:rPr>
              <a:t>r</a:t>
            </a:r>
            <a:r>
              <a:rPr lang="en-IN" sz="2400" spc="-25" dirty="0">
                <a:latin typeface="Carlito"/>
                <a:cs typeface="Carlito"/>
              </a:rPr>
              <a:t>a</a:t>
            </a:r>
            <a:r>
              <a:rPr lang="en-IN" sz="2400" dirty="0">
                <a:latin typeface="Carlito"/>
                <a:cs typeface="Carlito"/>
              </a:rPr>
              <a:t>t</a:t>
            </a:r>
            <a:r>
              <a:rPr lang="en-IN" sz="2400" spc="-15" dirty="0">
                <a:latin typeface="Carlito"/>
                <a:cs typeface="Carlito"/>
              </a:rPr>
              <a:t>i</a:t>
            </a:r>
            <a:r>
              <a:rPr lang="en-IN" sz="2400" spc="-25" dirty="0">
                <a:latin typeface="Carlito"/>
                <a:cs typeface="Carlito"/>
              </a:rPr>
              <a:t>v</a:t>
            </a:r>
            <a:r>
              <a:rPr lang="en-IN" sz="2400" dirty="0">
                <a:latin typeface="Carlito"/>
                <a:cs typeface="Carlito"/>
              </a:rPr>
              <a:t>e  </a:t>
            </a:r>
            <a:r>
              <a:rPr lang="en-IN" sz="2400" spc="-10" dirty="0">
                <a:latin typeface="Carlito"/>
                <a:cs typeface="Carlito"/>
              </a:rPr>
              <a:t>discussions  through  </a:t>
            </a:r>
            <a:r>
              <a:rPr lang="en-IN" sz="2400" spc="-15" dirty="0">
                <a:latin typeface="Carlito"/>
                <a:cs typeface="Carlito"/>
              </a:rPr>
              <a:t>Workshop  </a:t>
            </a:r>
            <a:r>
              <a:rPr lang="en-IN" sz="2400" spc="-10" dirty="0">
                <a:latin typeface="Carlito"/>
                <a:cs typeface="Carlito"/>
              </a:rPr>
              <a:t>Rooms </a:t>
            </a:r>
            <a:r>
              <a:rPr lang="en-IN" sz="2400" dirty="0">
                <a:latin typeface="Carlito"/>
                <a:cs typeface="Carlito"/>
              </a:rPr>
              <a:t>–  </a:t>
            </a:r>
            <a:r>
              <a:rPr lang="en-IN" sz="2400" spc="-15" dirty="0">
                <a:latin typeface="Carlito"/>
                <a:cs typeface="Carlito"/>
              </a:rPr>
              <a:t>Writable  </a:t>
            </a:r>
            <a:r>
              <a:rPr lang="en-IN" sz="2400" spc="-20" dirty="0">
                <a:latin typeface="Carlito"/>
                <a:cs typeface="Carlito"/>
              </a:rPr>
              <a:t>Walls</a:t>
            </a:r>
            <a:r>
              <a:rPr lang="en-IN" sz="2400" dirty="0">
                <a:latin typeface="Carlito"/>
                <a:cs typeface="Carlito"/>
              </a:rPr>
              <a:t> </a:t>
            </a:r>
            <a:r>
              <a:rPr lang="en-IN" sz="2400" spc="120" dirty="0"/>
              <a:t>(CO1)</a:t>
            </a:r>
            <a:endParaRPr lang="en-US" sz="2400" dirty="0"/>
          </a:p>
        </p:txBody>
      </p:sp>
      <p:sp>
        <p:nvSpPr>
          <p:cNvPr id="8" name="object 3">
            <a:extLst>
              <a:ext uri="{FF2B5EF4-FFF2-40B4-BE49-F238E27FC236}">
                <a16:creationId xmlns:a16="http://schemas.microsoft.com/office/drawing/2014/main" id="{BFAEB5D8-C660-0DAC-2F70-A14C948B4602}"/>
              </a:ext>
            </a:extLst>
          </p:cNvPr>
          <p:cNvSpPr/>
          <p:nvPr/>
        </p:nvSpPr>
        <p:spPr>
          <a:xfrm>
            <a:off x="1562100" y="1209751"/>
            <a:ext cx="6373368" cy="4614672"/>
          </a:xfrm>
          <a:prstGeom prst="rect">
            <a:avLst/>
          </a:prstGeom>
          <a:blipFill>
            <a:blip r:embed="rId2" cstate="print"/>
            <a:stretch>
              <a:fillRect/>
            </a:stretch>
          </a:blipFill>
        </p:spPr>
        <p:txBody>
          <a:bodyPr wrap="square" lIns="0" tIns="0" rIns="0" bIns="0" rtlCol="0"/>
          <a:lstStyle/>
          <a:p>
            <a:endParaRPr/>
          </a:p>
        </p:txBody>
      </p:sp>
      <p:pic>
        <p:nvPicPr>
          <p:cNvPr id="10" name="Picture 9"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214399232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944D425-6D9D-4D73-B47C-7C077EBF7663}" type="datetime1">
              <a:rPr lang="en-US" smtClean="0"/>
              <a:t>7/31/2024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Dr. Rashmi Mishra                           Unit-I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89</a:t>
            </a:fld>
            <a:endParaRPr lang="en-US"/>
          </a:p>
        </p:txBody>
      </p:sp>
      <p:sp>
        <p:nvSpPr>
          <p:cNvPr id="7" name="Title 1"/>
          <p:cNvSpPr txBox="1">
            <a:spLocks/>
          </p:cNvSpPr>
          <p:nvPr/>
        </p:nvSpPr>
        <p:spPr>
          <a:xfrm>
            <a:off x="1312589" y="30126"/>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marL="12700" algn="ctr">
              <a:lnSpc>
                <a:spcPct val="100000"/>
              </a:lnSpc>
              <a:spcBef>
                <a:spcPts val="100"/>
              </a:spcBef>
            </a:pPr>
            <a:r>
              <a:rPr lang="en-IN" sz="2400" dirty="0"/>
              <a:t>working on 1- hour Design problem</a:t>
            </a:r>
            <a:r>
              <a:rPr lang="en-IN" sz="2400" spc="120" dirty="0"/>
              <a:t>(CO1)</a:t>
            </a:r>
            <a:endParaRPr lang="en-US" sz="2400" dirty="0"/>
          </a:p>
        </p:txBody>
      </p:sp>
      <p:sp>
        <p:nvSpPr>
          <p:cNvPr id="11" name="Content Placeholder 2">
            <a:extLst>
              <a:ext uri="{FF2B5EF4-FFF2-40B4-BE49-F238E27FC236}">
                <a16:creationId xmlns:a16="http://schemas.microsoft.com/office/drawing/2014/main" id="{8236A617-9805-F982-1E8E-E3834C7DB3D0}"/>
              </a:ext>
            </a:extLst>
          </p:cNvPr>
          <p:cNvSpPr>
            <a:spLocks noGrp="1"/>
          </p:cNvSpPr>
          <p:nvPr>
            <p:ph idx="1"/>
          </p:nvPr>
        </p:nvSpPr>
        <p:spPr>
          <a:xfrm>
            <a:off x="533400" y="1143000"/>
            <a:ext cx="8229600" cy="4525963"/>
          </a:xfrm>
        </p:spPr>
        <p:txBody>
          <a:bodyPr>
            <a:noAutofit/>
          </a:bodyPr>
          <a:lstStyle/>
          <a:p>
            <a:pPr marL="0" indent="0" algn="just">
              <a:buNone/>
            </a:pPr>
            <a:r>
              <a:rPr lang="en-IN" sz="1800" dirty="0"/>
              <a:t>A Design Challenge is a way for employers to assess how well you approach design problems and is often a good way to put your skills to the test.</a:t>
            </a:r>
            <a:endParaRPr lang="en-IN" sz="1800" cap="all" dirty="0"/>
          </a:p>
          <a:p>
            <a:pPr marL="0" indent="0" algn="just">
              <a:buNone/>
            </a:pPr>
            <a:r>
              <a:rPr lang="en-IN" sz="1800" cap="all" dirty="0"/>
              <a:t>STEPS</a:t>
            </a:r>
          </a:p>
          <a:p>
            <a:pPr algn="just"/>
            <a:r>
              <a:rPr lang="en-IN" sz="1800" dirty="0"/>
              <a:t>Start by taking a first stab at writing your design challenge down. It should be short and easy to remember. Try composing a single sentence that conveys the problem you want to solve. We often phrase these as How Might We questions to set our teams up to be solution-oriented and to generate a lot of ideas along the way.</a:t>
            </a:r>
          </a:p>
          <a:p>
            <a:pPr algn="just"/>
            <a:r>
              <a:rPr lang="en-IN" sz="1800" dirty="0"/>
              <a:t>Now that you have a draft of your design challenge, explore and align on the goal or outcome you hope to achieve. Use the Align on your Impact Goals activity to ensure that you, your team and any other stakeholders have the same vision of success in mind.</a:t>
            </a: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26586671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84AA5A9-A931-D247-BE9F-2921D0F5B04D}"/>
              </a:ext>
            </a:extLst>
          </p:cNvPr>
          <p:cNvSpPr txBox="1">
            <a:spLocks/>
          </p:cNvSpPr>
          <p:nvPr/>
        </p:nvSpPr>
        <p:spPr>
          <a:xfrm>
            <a:off x="2171700" y="3"/>
            <a:ext cx="58293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algn="ctr"/>
            <a:r>
              <a:rPr lang="en-US" sz="2800" dirty="0"/>
              <a:t>Faculty</a:t>
            </a:r>
            <a:r>
              <a:rPr lang="en-US" sz="2400" dirty="0"/>
              <a:t> </a:t>
            </a:r>
            <a:r>
              <a:rPr lang="en-US" sz="2800" dirty="0"/>
              <a:t>Profile</a:t>
            </a:r>
            <a:r>
              <a:rPr lang="en-US" sz="2400" dirty="0"/>
              <a:t>: </a:t>
            </a:r>
            <a:r>
              <a:rPr lang="en-US" sz="2800" dirty="0"/>
              <a:t>Conferences/Seminars/FDP</a:t>
            </a:r>
          </a:p>
        </p:txBody>
      </p:sp>
      <p:sp>
        <p:nvSpPr>
          <p:cNvPr id="6" name="Content Placeholder 5"/>
          <p:cNvSpPr>
            <a:spLocks noGrp="1"/>
          </p:cNvSpPr>
          <p:nvPr>
            <p:ph idx="1"/>
          </p:nvPr>
        </p:nvSpPr>
        <p:spPr>
          <a:xfrm>
            <a:off x="628650" y="1041010"/>
            <a:ext cx="7886700" cy="5135954"/>
          </a:xfrm>
        </p:spPr>
        <p:txBody>
          <a:bodyPr>
            <a:noAutofit/>
          </a:bodyPr>
          <a:lstStyle/>
          <a:p>
            <a:pPr lvl="0" algn="just"/>
            <a:r>
              <a:rPr lang="en-GB" sz="1800" dirty="0"/>
              <a:t>Data Analysis Using Excel from  E &amp; ICT Academy, IIT Kanpur</a:t>
            </a:r>
            <a:endParaRPr lang="en-US" sz="1800" dirty="0"/>
          </a:p>
          <a:p>
            <a:pPr lvl="0" algn="just"/>
            <a:r>
              <a:rPr lang="en-GB" sz="1800" dirty="0"/>
              <a:t>Attended National Workshop in Data Analytics with Python conducted by Code Scholar and taught by TCS team.</a:t>
            </a:r>
            <a:endParaRPr lang="en-US" sz="1800" dirty="0"/>
          </a:p>
          <a:p>
            <a:pPr lvl="0" algn="just"/>
            <a:r>
              <a:rPr lang="en-GB" sz="1800" dirty="0"/>
              <a:t>Attended FDP on “Recent Advances and Challenges in </a:t>
            </a:r>
            <a:r>
              <a:rPr lang="en-GB" sz="1800" dirty="0" err="1"/>
              <a:t>Nanoscale</a:t>
            </a:r>
            <a:r>
              <a:rPr lang="en-GB" sz="1800" dirty="0"/>
              <a:t> Devices: Design, Materials, and Application Perspective” at NIT, </a:t>
            </a:r>
            <a:r>
              <a:rPr lang="en-GB" sz="1800" dirty="0" err="1"/>
              <a:t>Hamirpur</a:t>
            </a:r>
            <a:r>
              <a:rPr lang="en-GB" sz="1800" dirty="0"/>
              <a:t> certified by AICTE Training and Learning (ATAL) Academy.</a:t>
            </a:r>
            <a:endParaRPr lang="en-US" sz="1800" dirty="0"/>
          </a:p>
          <a:p>
            <a:pPr lvl="0" algn="just"/>
            <a:r>
              <a:rPr lang="en-GB" sz="1800" dirty="0"/>
              <a:t>Attended One-week short-term training program on Data Science and its applications sponsored by AICTE in NIET, Greater Noida.</a:t>
            </a:r>
            <a:endParaRPr lang="en-US" sz="1800" dirty="0"/>
          </a:p>
          <a:p>
            <a:pPr lvl="0" algn="just"/>
            <a:r>
              <a:rPr lang="en-GB" sz="1800" dirty="0"/>
              <a:t>FDP on Machine Learning from ITS Engineering College, Greater Noida.</a:t>
            </a:r>
            <a:endParaRPr lang="en-US" sz="1800" dirty="0"/>
          </a:p>
          <a:p>
            <a:pPr lvl="0" algn="just"/>
            <a:r>
              <a:rPr lang="en-GB" sz="1800" dirty="0"/>
              <a:t>FDP on Data Science from EXCELR.</a:t>
            </a:r>
            <a:endParaRPr lang="en-US" sz="1800" dirty="0"/>
          </a:p>
          <a:p>
            <a:pPr lvl="0" algn="just"/>
            <a:r>
              <a:rPr lang="en-GB" sz="1800" dirty="0"/>
              <a:t>Participated in one week Faculty Development Programme on “Big Data Analytics” at </a:t>
            </a:r>
            <a:r>
              <a:rPr lang="en-GB" sz="1800" dirty="0" err="1"/>
              <a:t>Gautam</a:t>
            </a:r>
            <a:r>
              <a:rPr lang="en-GB" sz="1800" dirty="0"/>
              <a:t> Buddha University.</a:t>
            </a:r>
            <a:endParaRPr lang="en-US" sz="1800" dirty="0"/>
          </a:p>
          <a:p>
            <a:pPr lvl="0" algn="just"/>
            <a:r>
              <a:rPr lang="en-GB" sz="1800" dirty="0"/>
              <a:t>Participated in “Career Oriented Seminar” at </a:t>
            </a:r>
            <a:r>
              <a:rPr lang="en-GB" sz="1800" dirty="0" err="1"/>
              <a:t>Gautam</a:t>
            </a:r>
            <a:r>
              <a:rPr lang="en-GB" sz="1800" dirty="0"/>
              <a:t> Buddha University.</a:t>
            </a:r>
            <a:endParaRPr lang="en-US" sz="1800" dirty="0"/>
          </a:p>
          <a:p>
            <a:pPr lvl="0" algn="just"/>
            <a:r>
              <a:rPr lang="en-GB" sz="1800" dirty="0"/>
              <a:t>Participated in National Conference on “Recent Advances in Communication, Electronics &amp;Electrical Engineering” (RACE-2015) March 27-28, 2015.</a:t>
            </a:r>
            <a:endParaRPr lang="en-US" sz="1800" dirty="0"/>
          </a:p>
          <a:p>
            <a:pPr lvl="0" algn="just"/>
            <a:r>
              <a:rPr lang="en-GB" sz="1800" dirty="0"/>
              <a:t>Participated in the Pre-Conference Tutorial Co- located with IEEE International Conference on Computer &amp; Computational Sciences (ICCCS-2015).</a:t>
            </a:r>
            <a:endParaRPr lang="en-US" sz="1800" dirty="0"/>
          </a:p>
          <a:p>
            <a:pPr algn="just"/>
            <a:endParaRPr lang="en-US" sz="1800" dirty="0"/>
          </a:p>
        </p:txBody>
      </p:sp>
      <p:sp>
        <p:nvSpPr>
          <p:cNvPr id="5" name="Date Placeholder 8"/>
          <p:cNvSpPr>
            <a:spLocks noGrp="1"/>
          </p:cNvSpPr>
          <p:nvPr>
            <p:ph type="dt" sz="half" idx="10"/>
          </p:nvPr>
        </p:nvSpPr>
        <p:spPr>
          <a:xfrm>
            <a:off x="428596" y="6492875"/>
            <a:ext cx="2133600" cy="365125"/>
          </a:xfrm>
        </p:spPr>
        <p:txBody>
          <a:bodyPr/>
          <a:lstStyle/>
          <a:p>
            <a:fld id="{7736DA5C-791A-4FD2-8FFF-11A3AB8767B7}" type="datetime1">
              <a:rPr lang="en-US" smtClean="0"/>
              <a:t>7/31/2024</a:t>
            </a:fld>
            <a:endParaRPr lang="en-US" dirty="0"/>
          </a:p>
        </p:txBody>
      </p:sp>
      <p:sp>
        <p:nvSpPr>
          <p:cNvPr id="7" name="Footer Placeholder 4">
            <a:extLst>
              <a:ext uri="{FF2B5EF4-FFF2-40B4-BE49-F238E27FC236}">
                <a16:creationId xmlns:a16="http://schemas.microsoft.com/office/drawing/2014/main" id="{F60777EF-AB41-44CD-AA5B-D3265C73A511}"/>
              </a:ext>
            </a:extLst>
          </p:cNvPr>
          <p:cNvSpPr>
            <a:spLocks noGrp="1"/>
          </p:cNvSpPr>
          <p:nvPr>
            <p:ph type="ftr" sz="quarter" idx="11"/>
          </p:nvPr>
        </p:nvSpPr>
        <p:spPr>
          <a:xfrm>
            <a:off x="2514600" y="6356350"/>
            <a:ext cx="5029200" cy="501650"/>
          </a:xfrm>
        </p:spPr>
        <p:txBody>
          <a:bodyPr anchor="ctr"/>
          <a:lstStyle/>
          <a:p>
            <a:r>
              <a:rPr lang="en-US"/>
              <a:t>Dr. Rashmi Mishra                           Unit-I</a:t>
            </a:r>
            <a:endParaRPr lang="en-US" dirty="0"/>
          </a:p>
        </p:txBody>
      </p:sp>
      <p:sp>
        <p:nvSpPr>
          <p:cNvPr id="8" name="Slide Number Placeholder 9"/>
          <p:cNvSpPr>
            <a:spLocks noGrp="1"/>
          </p:cNvSpPr>
          <p:nvPr>
            <p:ph type="sldNum" sz="quarter" idx="12"/>
          </p:nvPr>
        </p:nvSpPr>
        <p:spPr>
          <a:xfrm>
            <a:off x="6553200" y="6356350"/>
            <a:ext cx="2133600" cy="365125"/>
          </a:xfrm>
        </p:spPr>
        <p:txBody>
          <a:bodyPr/>
          <a:lstStyle/>
          <a:p>
            <a:fld id="{B6F15528-21DE-4FAA-801E-634DDDAF4B2B}" type="slidenum">
              <a:rPr lang="en-US" smtClean="0"/>
              <a:pPr/>
              <a:t>9</a:t>
            </a:fld>
            <a:endParaRPr lang="en-US"/>
          </a:p>
        </p:txBody>
      </p:sp>
      <p:pic>
        <p:nvPicPr>
          <p:cNvPr id="10" name="Picture 9"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131793498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DB9C97A-52E2-4A14-BBC0-55D9E35D7099}" type="datetime1">
              <a:rPr lang="en-US" smtClean="0"/>
              <a:t>7/31/2024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Dr. Rashmi Mishra                           Unit-I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90</a:t>
            </a:fld>
            <a:endParaRPr lang="en-US"/>
          </a:p>
        </p:txBody>
      </p:sp>
      <p:sp>
        <p:nvSpPr>
          <p:cNvPr id="7" name="Title 1"/>
          <p:cNvSpPr txBox="1">
            <a:spLocks/>
          </p:cNvSpPr>
          <p:nvPr/>
        </p:nvSpPr>
        <p:spPr>
          <a:xfrm>
            <a:off x="1312589" y="30126"/>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marL="12700" algn="ctr">
              <a:lnSpc>
                <a:spcPct val="100000"/>
              </a:lnSpc>
              <a:spcBef>
                <a:spcPts val="100"/>
              </a:spcBef>
            </a:pPr>
            <a:r>
              <a:rPr lang="en-IN" sz="2400" dirty="0"/>
              <a:t>working on 1- hour Design problem </a:t>
            </a:r>
            <a:r>
              <a:rPr lang="en-IN" sz="2400" dirty="0" err="1"/>
              <a:t>Cont</a:t>
            </a:r>
            <a:r>
              <a:rPr lang="en-IN" sz="2400" dirty="0"/>
              <a:t>…</a:t>
            </a:r>
            <a:r>
              <a:rPr lang="en-IN" sz="2400" spc="120" dirty="0"/>
              <a:t>(CO1)</a:t>
            </a:r>
            <a:endParaRPr lang="en-US" sz="2400" dirty="0"/>
          </a:p>
        </p:txBody>
      </p:sp>
      <p:sp>
        <p:nvSpPr>
          <p:cNvPr id="11" name="Content Placeholder 2">
            <a:extLst>
              <a:ext uri="{FF2B5EF4-FFF2-40B4-BE49-F238E27FC236}">
                <a16:creationId xmlns:a16="http://schemas.microsoft.com/office/drawing/2014/main" id="{8236A617-9805-F982-1E8E-E3834C7DB3D0}"/>
              </a:ext>
            </a:extLst>
          </p:cNvPr>
          <p:cNvSpPr>
            <a:spLocks noGrp="1"/>
          </p:cNvSpPr>
          <p:nvPr>
            <p:ph idx="1"/>
          </p:nvPr>
        </p:nvSpPr>
        <p:spPr>
          <a:xfrm>
            <a:off x="533400" y="1143000"/>
            <a:ext cx="8229600" cy="4525963"/>
          </a:xfrm>
        </p:spPr>
        <p:txBody>
          <a:bodyPr/>
          <a:lstStyle/>
          <a:p>
            <a:pPr algn="just"/>
            <a:endParaRPr lang="en-IN" sz="1800" dirty="0"/>
          </a:p>
          <a:p>
            <a:pPr algn="just"/>
            <a:r>
              <a:rPr lang="en-IN" sz="1800" dirty="0"/>
              <a:t>Next you’ll want to think about the audience you’re aiming to serve and the context, constraints, and influences in their lives. Use the Define your Audience activity to map the ecosystem around your user and the shifts or changes that you might need to influence through your design. This step will help you see how broad or narrow your challenge scope needs to be.</a:t>
            </a:r>
          </a:p>
          <a:p>
            <a:pPr algn="just"/>
            <a:r>
              <a:rPr lang="en-IN" sz="1800" dirty="0"/>
              <a:t>Now that you’ve gathered and organized more information, review your design question and see if it still feels right. Refine your question and capture this, and the information you used to get there, in your Frame Your Design Challenge worksheet.</a:t>
            </a:r>
          </a:p>
          <a:p>
            <a:pPr algn="just"/>
            <a:r>
              <a:rPr lang="en-IN" sz="1800" dirty="0"/>
              <a:t>Framing the right design challenge is key to arriving at a good solution. A quick test we often run on a design challenge is to see if we can come up with five possible solutions in just a few minutes. If so, you’re likely on the right track. Try this, and make tweaks as needed to get to the right framing and scope.</a:t>
            </a:r>
          </a:p>
          <a:p>
            <a:pPr marL="0" indent="0" algn="just">
              <a:lnSpc>
                <a:spcPct val="100000"/>
              </a:lnSpc>
              <a:spcBef>
                <a:spcPts val="100"/>
              </a:spcBef>
              <a:buNone/>
            </a:pPr>
            <a:endParaRPr lang="en-IN" sz="1800" dirty="0">
              <a:latin typeface="Carlito"/>
              <a:cs typeface="Carlito"/>
            </a:endParaRP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215451233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479CDDD0-49D2-49FE-BE6C-2ACD74C58EE3}" type="datetime1">
              <a:rPr lang="en-US" smtClean="0"/>
              <a:t>7/31/2024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Dr. Rashmi Mishra                           Unit-I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91</a:t>
            </a:fld>
            <a:endParaRPr lang="en-US"/>
          </a:p>
        </p:txBody>
      </p:sp>
      <p:sp>
        <p:nvSpPr>
          <p:cNvPr id="7" name="Title 1"/>
          <p:cNvSpPr txBox="1">
            <a:spLocks/>
          </p:cNvSpPr>
          <p:nvPr/>
        </p:nvSpPr>
        <p:spPr>
          <a:xfrm>
            <a:off x="1312589" y="30126"/>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marL="12700" algn="ctr">
              <a:lnSpc>
                <a:spcPct val="100000"/>
              </a:lnSpc>
              <a:spcBef>
                <a:spcPts val="100"/>
              </a:spcBef>
            </a:pPr>
            <a:r>
              <a:rPr lang="en-IN" sz="2400" dirty="0"/>
              <a:t>Applying RCA </a:t>
            </a:r>
            <a:r>
              <a:rPr lang="en-IN" sz="2400" spc="120" dirty="0"/>
              <a:t>(CO1)</a:t>
            </a:r>
            <a:endParaRPr lang="en-US" sz="2400" dirty="0"/>
          </a:p>
        </p:txBody>
      </p:sp>
      <p:sp>
        <p:nvSpPr>
          <p:cNvPr id="11" name="Content Placeholder 2">
            <a:extLst>
              <a:ext uri="{FF2B5EF4-FFF2-40B4-BE49-F238E27FC236}">
                <a16:creationId xmlns:a16="http://schemas.microsoft.com/office/drawing/2014/main" id="{8236A617-9805-F982-1E8E-E3834C7DB3D0}"/>
              </a:ext>
            </a:extLst>
          </p:cNvPr>
          <p:cNvSpPr>
            <a:spLocks noGrp="1"/>
          </p:cNvSpPr>
          <p:nvPr>
            <p:ph idx="1"/>
          </p:nvPr>
        </p:nvSpPr>
        <p:spPr>
          <a:xfrm>
            <a:off x="533400" y="1143000"/>
            <a:ext cx="8229600" cy="4525963"/>
          </a:xfrm>
        </p:spPr>
        <p:txBody>
          <a:bodyPr>
            <a:normAutofit/>
          </a:bodyPr>
          <a:lstStyle/>
          <a:p>
            <a:pPr marL="0" indent="0" algn="just">
              <a:lnSpc>
                <a:spcPct val="100000"/>
              </a:lnSpc>
              <a:spcBef>
                <a:spcPts val="100"/>
              </a:spcBef>
              <a:buNone/>
            </a:pPr>
            <a:r>
              <a:rPr lang="en-IN" sz="1800" dirty="0"/>
              <a:t>Root cause analysis (RCA) is a method of problem solving used for identifying the root causes of faults or problems.</a:t>
            </a:r>
          </a:p>
          <a:p>
            <a:pPr marL="0" indent="0" algn="just">
              <a:spcBef>
                <a:spcPts val="100"/>
              </a:spcBef>
              <a:buNone/>
            </a:pPr>
            <a:r>
              <a:rPr lang="en-IN" sz="1800" dirty="0"/>
              <a:t>Steps to Apply the 5 Whys Tool</a:t>
            </a:r>
          </a:p>
          <a:p>
            <a:pPr marL="0" indent="0" algn="just">
              <a:spcBef>
                <a:spcPts val="100"/>
              </a:spcBef>
              <a:buNone/>
            </a:pPr>
            <a:r>
              <a:rPr lang="en-IN" sz="1800" dirty="0"/>
              <a:t>Step 1: Define the Problem</a:t>
            </a:r>
          </a:p>
          <a:p>
            <a:pPr marL="0" indent="0" algn="just">
              <a:spcBef>
                <a:spcPts val="100"/>
              </a:spcBef>
              <a:buNone/>
            </a:pPr>
            <a:r>
              <a:rPr lang="en-IN" sz="1800" dirty="0"/>
              <a:t>Step 2: Ask the Why questions</a:t>
            </a:r>
          </a:p>
          <a:p>
            <a:pPr marL="0" indent="0" algn="just">
              <a:spcBef>
                <a:spcPts val="100"/>
              </a:spcBef>
              <a:buNone/>
            </a:pPr>
            <a:r>
              <a:rPr lang="en-IN" sz="1800" dirty="0"/>
              <a:t>Step 3: Discussing the results</a:t>
            </a:r>
          </a:p>
          <a:p>
            <a:pPr marL="0" indent="0" algn="just">
              <a:lnSpc>
                <a:spcPct val="100000"/>
              </a:lnSpc>
              <a:spcBef>
                <a:spcPts val="100"/>
              </a:spcBef>
              <a:buNone/>
            </a:pPr>
            <a:endParaRPr lang="en-IN" sz="1800" dirty="0">
              <a:latin typeface="Carlito"/>
              <a:cs typeface="Carlito"/>
            </a:endParaRP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188013155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2B9060EF-85A0-48C5-8ED2-586F4A1910B5}" type="datetime1">
              <a:rPr lang="en-US" smtClean="0"/>
              <a:t>7/31/2024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Dr. Rashmi Mishra                           Unit-I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92</a:t>
            </a:fld>
            <a:endParaRPr lang="en-US"/>
          </a:p>
        </p:txBody>
      </p:sp>
      <p:sp>
        <p:nvSpPr>
          <p:cNvPr id="7" name="Title 1"/>
          <p:cNvSpPr txBox="1">
            <a:spLocks/>
          </p:cNvSpPr>
          <p:nvPr/>
        </p:nvSpPr>
        <p:spPr>
          <a:xfrm>
            <a:off x="1312589" y="30126"/>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marL="12700" algn="ctr">
              <a:lnSpc>
                <a:spcPct val="100000"/>
              </a:lnSpc>
              <a:spcBef>
                <a:spcPts val="100"/>
              </a:spcBef>
            </a:pPr>
            <a:r>
              <a:rPr lang="en-IN" sz="2400" dirty="0"/>
              <a:t>Brainstorming </a:t>
            </a:r>
            <a:r>
              <a:rPr lang="en-IN" sz="2400" spc="120" dirty="0"/>
              <a:t>(CO1)</a:t>
            </a:r>
            <a:endParaRPr lang="en-US" sz="2400" dirty="0"/>
          </a:p>
        </p:txBody>
      </p:sp>
      <p:sp>
        <p:nvSpPr>
          <p:cNvPr id="11" name="Content Placeholder 2">
            <a:extLst>
              <a:ext uri="{FF2B5EF4-FFF2-40B4-BE49-F238E27FC236}">
                <a16:creationId xmlns:a16="http://schemas.microsoft.com/office/drawing/2014/main" id="{8236A617-9805-F982-1E8E-E3834C7DB3D0}"/>
              </a:ext>
            </a:extLst>
          </p:cNvPr>
          <p:cNvSpPr>
            <a:spLocks noGrp="1"/>
          </p:cNvSpPr>
          <p:nvPr>
            <p:ph idx="1"/>
          </p:nvPr>
        </p:nvSpPr>
        <p:spPr>
          <a:xfrm>
            <a:off x="533400" y="1143000"/>
            <a:ext cx="8229600" cy="4525963"/>
          </a:xfrm>
        </p:spPr>
        <p:txBody>
          <a:bodyPr>
            <a:noAutofit/>
          </a:bodyPr>
          <a:lstStyle/>
          <a:p>
            <a:pPr algn="just">
              <a:lnSpc>
                <a:spcPct val="150000"/>
              </a:lnSpc>
            </a:pPr>
            <a:r>
              <a:rPr lang="en-US" sz="1800" dirty="0">
                <a:latin typeface="Times New Roman" pitchFamily="18" charset="0"/>
                <a:cs typeface="Times New Roman" pitchFamily="18" charset="0"/>
              </a:rPr>
              <a:t>Brainstorming is a great way to come with a plenty of ideas that you would not be able to generate by just sitting down with a pen and paper.</a:t>
            </a:r>
          </a:p>
          <a:p>
            <a:pPr algn="just">
              <a:lnSpc>
                <a:spcPct val="150000"/>
              </a:lnSpc>
            </a:pPr>
            <a:r>
              <a:rPr lang="en-US" sz="1800" dirty="0">
                <a:latin typeface="Times New Roman" pitchFamily="18" charset="0"/>
                <a:cs typeface="Times New Roman" pitchFamily="18" charset="0"/>
              </a:rPr>
              <a:t>The intention of brainstorming is to leverage the collective thinking of the group by engaging with each other, listening and building on other ideas.</a:t>
            </a:r>
          </a:p>
          <a:p>
            <a:pPr algn="just">
              <a:lnSpc>
                <a:spcPct val="150000"/>
              </a:lnSpc>
            </a:pPr>
            <a:r>
              <a:rPr lang="en-US" sz="1800" dirty="0">
                <a:latin typeface="Times New Roman" pitchFamily="18" charset="0"/>
                <a:cs typeface="Times New Roman" pitchFamily="18" charset="0"/>
              </a:rPr>
              <a:t> Brainstorming can be used throughout the Design Thinking process to come up with a Design Solution.</a:t>
            </a:r>
          </a:p>
          <a:p>
            <a:pPr algn="just">
              <a:lnSpc>
                <a:spcPct val="150000"/>
              </a:lnSpc>
            </a:pPr>
            <a:r>
              <a:rPr lang="en-US" sz="1800" dirty="0"/>
              <a:t>Brainstorming comes in handy when you need to come up with ideas. </a:t>
            </a:r>
          </a:p>
          <a:p>
            <a:pPr algn="just">
              <a:lnSpc>
                <a:spcPct val="150000"/>
              </a:lnSpc>
            </a:pPr>
            <a:r>
              <a:rPr lang="en-US" sz="1800" dirty="0"/>
              <a:t>But have you ever been in one of those brainstorms where you ended up feeling totally blank or, even worse, more confused? </a:t>
            </a:r>
          </a:p>
          <a:p>
            <a:pPr algn="just">
              <a:lnSpc>
                <a:spcPct val="150000"/>
              </a:lnSpc>
            </a:pPr>
            <a:endParaRPr lang="en-US" sz="1800" dirty="0">
              <a:latin typeface="Times New Roman" pitchFamily="18" charset="0"/>
              <a:cs typeface="Times New Roman" pitchFamily="18" charset="0"/>
            </a:endParaRPr>
          </a:p>
          <a:p>
            <a:pPr marL="0" indent="0" algn="just">
              <a:lnSpc>
                <a:spcPct val="150000"/>
              </a:lnSpc>
              <a:buNone/>
            </a:pPr>
            <a:r>
              <a:rPr lang="en-US" sz="1800" dirty="0">
                <a:latin typeface="Times New Roman" pitchFamily="18" charset="0"/>
                <a:cs typeface="Times New Roman" pitchFamily="18" charset="0"/>
              </a:rPr>
              <a:t> </a:t>
            </a:r>
            <a:endParaRPr lang="en-US" sz="1800" i="1" dirty="0">
              <a:latin typeface="Times New Roman" pitchFamily="18" charset="0"/>
              <a:cs typeface="Times New Roman" pitchFamily="18" charset="0"/>
            </a:endParaRPr>
          </a:p>
          <a:p>
            <a:pPr marL="0" indent="0" algn="just">
              <a:lnSpc>
                <a:spcPct val="100000"/>
              </a:lnSpc>
              <a:spcBef>
                <a:spcPts val="100"/>
              </a:spcBef>
              <a:buNone/>
            </a:pPr>
            <a:endParaRPr lang="en-IN" sz="1800" dirty="0">
              <a:latin typeface="Carlito"/>
              <a:cs typeface="Carlito"/>
            </a:endParaRP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350157161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EC8E7F2D-28CE-4825-A136-F4A1673A1F2E}" type="datetime1">
              <a:rPr lang="en-US" smtClean="0"/>
              <a:t>7/31/2024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Dr. Rashmi Mishra                           Unit-I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93</a:t>
            </a:fld>
            <a:endParaRPr lang="en-US"/>
          </a:p>
        </p:txBody>
      </p:sp>
      <p:sp>
        <p:nvSpPr>
          <p:cNvPr id="7" name="Title 1"/>
          <p:cNvSpPr txBox="1">
            <a:spLocks/>
          </p:cNvSpPr>
          <p:nvPr/>
        </p:nvSpPr>
        <p:spPr>
          <a:xfrm>
            <a:off x="1312589" y="30126"/>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marL="12700" algn="ctr">
              <a:lnSpc>
                <a:spcPct val="100000"/>
              </a:lnSpc>
              <a:spcBef>
                <a:spcPts val="100"/>
              </a:spcBef>
            </a:pPr>
            <a:r>
              <a:rPr lang="en-IN" sz="2400" dirty="0"/>
              <a:t>Effective Brainstorming </a:t>
            </a:r>
            <a:r>
              <a:rPr lang="en-IN" sz="2400" spc="120" dirty="0"/>
              <a:t>(CO1)</a:t>
            </a:r>
            <a:endParaRPr lang="en-US" sz="2400" dirty="0"/>
          </a:p>
        </p:txBody>
      </p:sp>
      <p:sp>
        <p:nvSpPr>
          <p:cNvPr id="11" name="Content Placeholder 2">
            <a:extLst>
              <a:ext uri="{FF2B5EF4-FFF2-40B4-BE49-F238E27FC236}">
                <a16:creationId xmlns:a16="http://schemas.microsoft.com/office/drawing/2014/main" id="{8236A617-9805-F982-1E8E-E3834C7DB3D0}"/>
              </a:ext>
            </a:extLst>
          </p:cNvPr>
          <p:cNvSpPr>
            <a:spLocks noGrp="1"/>
          </p:cNvSpPr>
          <p:nvPr>
            <p:ph idx="1"/>
          </p:nvPr>
        </p:nvSpPr>
        <p:spPr>
          <a:xfrm>
            <a:off x="533400" y="1143000"/>
            <a:ext cx="8229600" cy="4525963"/>
          </a:xfrm>
        </p:spPr>
        <p:txBody>
          <a:bodyPr>
            <a:noAutofit/>
          </a:bodyPr>
          <a:lstStyle/>
          <a:p>
            <a:pPr algn="just">
              <a:lnSpc>
                <a:spcPct val="150000"/>
              </a:lnSpc>
            </a:pPr>
            <a:r>
              <a:rPr lang="en-US" sz="1800" dirty="0">
                <a:latin typeface="Times New Roman" pitchFamily="18" charset="0"/>
                <a:cs typeface="Times New Roman" pitchFamily="18" charset="0"/>
              </a:rPr>
              <a:t> Can be done for a well-defined problem or issue. </a:t>
            </a:r>
          </a:p>
          <a:p>
            <a:pPr algn="just">
              <a:lnSpc>
                <a:spcPct val="150000"/>
              </a:lnSpc>
            </a:pPr>
            <a:r>
              <a:rPr lang="en-US" sz="1800" dirty="0">
                <a:latin typeface="Times New Roman" pitchFamily="18" charset="0"/>
                <a:cs typeface="Times New Roman" pitchFamily="18" charset="0"/>
              </a:rPr>
              <a:t>Also can be done for a problem/issue that has several possible solutions.</a:t>
            </a:r>
          </a:p>
          <a:p>
            <a:pPr algn="just">
              <a:lnSpc>
                <a:spcPct val="150000"/>
              </a:lnSpc>
            </a:pPr>
            <a:r>
              <a:rPr lang="en-US" sz="1800" dirty="0">
                <a:latin typeface="Times New Roman" pitchFamily="18" charset="0"/>
                <a:cs typeface="Times New Roman" pitchFamily="18" charset="0"/>
              </a:rPr>
              <a:t>Can happen only with few constraints.</a:t>
            </a:r>
          </a:p>
          <a:p>
            <a:pPr algn="just">
              <a:lnSpc>
                <a:spcPct val="150000"/>
              </a:lnSpc>
            </a:pPr>
            <a:r>
              <a:rPr lang="en-US" sz="1800" dirty="0">
                <a:latin typeface="Times New Roman" pitchFamily="18" charset="0"/>
                <a:cs typeface="Times New Roman" pitchFamily="18" charset="0"/>
              </a:rPr>
              <a:t>Comes to play when there is a need to generate ideas.</a:t>
            </a:r>
          </a:p>
          <a:p>
            <a:pPr algn="just">
              <a:lnSpc>
                <a:spcPct val="150000"/>
              </a:lnSpc>
            </a:pPr>
            <a:r>
              <a:rPr lang="en-US" sz="1800" dirty="0">
                <a:latin typeface="Times New Roman" pitchFamily="18" charset="0"/>
                <a:cs typeface="Times New Roman" pitchFamily="18" charset="0"/>
              </a:rPr>
              <a:t>Happens best in reasonably larger groups.</a:t>
            </a:r>
          </a:p>
          <a:p>
            <a:pPr marL="0" indent="0">
              <a:buNone/>
            </a:pPr>
            <a:endParaRPr lang="en-US" sz="1800" i="1" dirty="0">
              <a:latin typeface="Times New Roman" pitchFamily="18" charset="0"/>
              <a:cs typeface="Times New Roman" pitchFamily="18" charset="0"/>
            </a:endParaRPr>
          </a:p>
          <a:p>
            <a:pPr marL="0" indent="0" algn="just">
              <a:lnSpc>
                <a:spcPct val="150000"/>
              </a:lnSpc>
              <a:buNone/>
            </a:pPr>
            <a:endParaRPr lang="en-US" sz="1800" dirty="0">
              <a:latin typeface="Times New Roman" pitchFamily="18" charset="0"/>
              <a:cs typeface="Times New Roman" pitchFamily="18" charset="0"/>
            </a:endParaRPr>
          </a:p>
          <a:p>
            <a:pPr marL="0" indent="0" algn="just">
              <a:lnSpc>
                <a:spcPct val="150000"/>
              </a:lnSpc>
              <a:buNone/>
            </a:pPr>
            <a:br>
              <a:rPr lang="en-US" sz="1800" dirty="0">
                <a:latin typeface="Times New Roman" pitchFamily="18" charset="0"/>
                <a:cs typeface="Times New Roman" pitchFamily="18" charset="0"/>
              </a:rPr>
            </a:br>
            <a:r>
              <a:rPr lang="en-US" sz="1800" dirty="0">
                <a:latin typeface="Times New Roman" pitchFamily="18" charset="0"/>
                <a:cs typeface="Times New Roman" pitchFamily="18" charset="0"/>
              </a:rPr>
              <a:t> </a:t>
            </a:r>
            <a:endParaRPr lang="en-US" sz="1800" i="1" dirty="0">
              <a:latin typeface="Times New Roman" pitchFamily="18" charset="0"/>
              <a:cs typeface="Times New Roman" pitchFamily="18" charset="0"/>
            </a:endParaRPr>
          </a:p>
          <a:p>
            <a:pPr marL="0" indent="0" algn="just">
              <a:spcBef>
                <a:spcPts val="100"/>
              </a:spcBef>
              <a:buNone/>
            </a:pPr>
            <a:endParaRPr lang="en-IN" sz="1800" dirty="0">
              <a:latin typeface="Carlito"/>
              <a:cs typeface="Carlito"/>
            </a:endParaRP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167455700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12EF9738-1AF3-4637-BD5A-4F63C29CCCE8}" type="datetime1">
              <a:rPr lang="en-US" smtClean="0"/>
              <a:t>7/31/2024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Dr. Rashmi Mishra                           Unit-I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94</a:t>
            </a:fld>
            <a:endParaRPr lang="en-US"/>
          </a:p>
        </p:txBody>
      </p:sp>
      <p:sp>
        <p:nvSpPr>
          <p:cNvPr id="7" name="Title 1"/>
          <p:cNvSpPr txBox="1">
            <a:spLocks/>
          </p:cNvSpPr>
          <p:nvPr/>
        </p:nvSpPr>
        <p:spPr>
          <a:xfrm>
            <a:off x="1312589" y="30126"/>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marL="12700" algn="ctr">
              <a:spcBef>
                <a:spcPts val="100"/>
              </a:spcBef>
            </a:pPr>
            <a:r>
              <a:rPr lang="en-US" sz="2400" b="1" dirty="0"/>
              <a:t>Brainstorming: Do’s</a:t>
            </a:r>
            <a:r>
              <a:rPr lang="en-IN" sz="2400" dirty="0"/>
              <a:t> </a:t>
            </a:r>
            <a:r>
              <a:rPr lang="en-IN" sz="2400" spc="120" dirty="0"/>
              <a:t>(CO1)</a:t>
            </a:r>
            <a:endParaRPr lang="en-US" sz="2400" dirty="0"/>
          </a:p>
        </p:txBody>
      </p:sp>
      <p:sp>
        <p:nvSpPr>
          <p:cNvPr id="11" name="Content Placeholder 2">
            <a:extLst>
              <a:ext uri="{FF2B5EF4-FFF2-40B4-BE49-F238E27FC236}">
                <a16:creationId xmlns:a16="http://schemas.microsoft.com/office/drawing/2014/main" id="{8236A617-9805-F982-1E8E-E3834C7DB3D0}"/>
              </a:ext>
            </a:extLst>
          </p:cNvPr>
          <p:cNvSpPr>
            <a:spLocks noGrp="1"/>
          </p:cNvSpPr>
          <p:nvPr>
            <p:ph idx="1"/>
          </p:nvPr>
        </p:nvSpPr>
        <p:spPr>
          <a:xfrm>
            <a:off x="533400" y="1143000"/>
            <a:ext cx="8229600" cy="4525963"/>
          </a:xfrm>
        </p:spPr>
        <p:txBody>
          <a:bodyPr>
            <a:noAutofit/>
          </a:bodyPr>
          <a:lstStyle/>
          <a:p>
            <a:pPr algn="just">
              <a:buFont typeface="Arial" charset="0"/>
              <a:buNone/>
            </a:pPr>
            <a:r>
              <a:rPr lang="en-US" sz="1800" b="1" dirty="0">
                <a:latin typeface="Times New Roman" pitchFamily="18" charset="0"/>
                <a:cs typeface="Times New Roman" pitchFamily="18" charset="0"/>
              </a:rPr>
              <a:t>1. APPOINT A FACILITATOR</a:t>
            </a:r>
          </a:p>
          <a:p>
            <a:pPr algn="just"/>
            <a:r>
              <a:rPr lang="en-US" sz="1800" dirty="0">
                <a:latin typeface="Times New Roman" pitchFamily="18" charset="0"/>
                <a:cs typeface="Times New Roman" pitchFamily="18" charset="0"/>
              </a:rPr>
              <a:t>During a brainstorm, there should be someone to lead the group. </a:t>
            </a:r>
          </a:p>
          <a:p>
            <a:pPr algn="just"/>
            <a:r>
              <a:rPr lang="en-US" sz="1800" dirty="0">
                <a:latin typeface="Times New Roman" pitchFamily="18" charset="0"/>
                <a:cs typeface="Times New Roman" pitchFamily="18" charset="0"/>
              </a:rPr>
              <a:t>It doesn’t have to be the same person as the decision maker, but it should be the  one who is able to guide through each topic or agenda as well as build up a positive atmosphere in the room. </a:t>
            </a:r>
          </a:p>
          <a:p>
            <a:pPr algn="just"/>
            <a:r>
              <a:rPr lang="en-US" sz="1800" dirty="0">
                <a:latin typeface="Times New Roman" pitchFamily="18" charset="0"/>
                <a:cs typeface="Times New Roman" pitchFamily="18" charset="0"/>
              </a:rPr>
              <a:t>The facilitator should also be the one who knows skills and expertise of people in the room, so that he/she could make the best out of everyone’s potential. </a:t>
            </a:r>
            <a:r>
              <a:rPr lang="en-US" sz="1800" b="1" dirty="0">
                <a:latin typeface="Times New Roman" pitchFamily="18" charset="0"/>
                <a:cs typeface="Times New Roman" pitchFamily="18" charset="0"/>
              </a:rPr>
              <a:t> </a:t>
            </a:r>
            <a:endParaRPr lang="en-US" sz="1800" i="1" dirty="0">
              <a:latin typeface="Times New Roman" pitchFamily="18" charset="0"/>
              <a:cs typeface="Times New Roman" pitchFamily="18" charset="0"/>
            </a:endParaRPr>
          </a:p>
          <a:p>
            <a:pPr algn="just">
              <a:buNone/>
            </a:pPr>
            <a:endParaRPr lang="en-US" sz="1800" i="1" dirty="0">
              <a:latin typeface="Times New Roman" pitchFamily="18" charset="0"/>
              <a:cs typeface="Times New Roman" pitchFamily="18" charset="0"/>
            </a:endParaRPr>
          </a:p>
          <a:p>
            <a:pPr>
              <a:buFont typeface="Arial" charset="0"/>
              <a:buNone/>
            </a:pPr>
            <a:endParaRPr lang="en-US" sz="1800" i="1" dirty="0">
              <a:latin typeface="Times New Roman" pitchFamily="18" charset="0"/>
              <a:cs typeface="Times New Roman" pitchFamily="18" charset="0"/>
            </a:endParaRP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389435958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303E83B7-BE49-4D9E-9A31-604AC366DCE5}" type="datetime1">
              <a:rPr lang="en-US" smtClean="0"/>
              <a:t>7/31/2024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Dr. Rashmi Mishra                           Unit-I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95</a:t>
            </a:fld>
            <a:endParaRPr lang="en-US"/>
          </a:p>
        </p:txBody>
      </p:sp>
      <p:sp>
        <p:nvSpPr>
          <p:cNvPr id="7" name="Title 1"/>
          <p:cNvSpPr txBox="1">
            <a:spLocks/>
          </p:cNvSpPr>
          <p:nvPr/>
        </p:nvSpPr>
        <p:spPr>
          <a:xfrm>
            <a:off x="1312589" y="30126"/>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marL="12700" algn="ctr">
              <a:spcBef>
                <a:spcPts val="100"/>
              </a:spcBef>
            </a:pPr>
            <a:r>
              <a:rPr lang="en-US" sz="2400" b="1" dirty="0"/>
              <a:t>Brainstorming: Do’s</a:t>
            </a:r>
            <a:r>
              <a:rPr lang="en-IN" sz="2400" dirty="0"/>
              <a:t> </a:t>
            </a:r>
            <a:r>
              <a:rPr lang="en-IN" sz="2400" spc="120" dirty="0"/>
              <a:t>(CO1)</a:t>
            </a:r>
            <a:endParaRPr lang="en-US" sz="2400" dirty="0"/>
          </a:p>
        </p:txBody>
      </p:sp>
      <p:sp>
        <p:nvSpPr>
          <p:cNvPr id="11" name="Content Placeholder 2">
            <a:extLst>
              <a:ext uri="{FF2B5EF4-FFF2-40B4-BE49-F238E27FC236}">
                <a16:creationId xmlns:a16="http://schemas.microsoft.com/office/drawing/2014/main" id="{8236A617-9805-F982-1E8E-E3834C7DB3D0}"/>
              </a:ext>
            </a:extLst>
          </p:cNvPr>
          <p:cNvSpPr>
            <a:spLocks noGrp="1"/>
          </p:cNvSpPr>
          <p:nvPr>
            <p:ph idx="1"/>
          </p:nvPr>
        </p:nvSpPr>
        <p:spPr>
          <a:xfrm>
            <a:off x="533400" y="1143000"/>
            <a:ext cx="8229600" cy="4525963"/>
          </a:xfrm>
        </p:spPr>
        <p:txBody>
          <a:bodyPr>
            <a:noAutofit/>
          </a:bodyPr>
          <a:lstStyle/>
          <a:p>
            <a:pPr algn="just">
              <a:buFont typeface="Arial" charset="0"/>
              <a:buNone/>
            </a:pPr>
            <a:r>
              <a:rPr lang="en-US" sz="1800" b="1" dirty="0">
                <a:latin typeface="Times New Roman" pitchFamily="18" charset="0"/>
                <a:cs typeface="Times New Roman" pitchFamily="18" charset="0"/>
              </a:rPr>
              <a:t>2. BUILD ON EACH OTHER’S IDEA</a:t>
            </a:r>
            <a:r>
              <a:rPr lang="en-US" sz="1800" dirty="0">
                <a:latin typeface="Times New Roman" pitchFamily="18" charset="0"/>
                <a:cs typeface="Times New Roman" pitchFamily="18" charset="0"/>
              </a:rPr>
              <a:t> </a:t>
            </a:r>
          </a:p>
          <a:p>
            <a:pPr algn="just"/>
            <a:r>
              <a:rPr lang="en-US" sz="1800" dirty="0">
                <a:latin typeface="Times New Roman" pitchFamily="18" charset="0"/>
                <a:cs typeface="Times New Roman" pitchFamily="18" charset="0"/>
              </a:rPr>
              <a:t>What’s expected from a brainstorm is ideas. Many of them. </a:t>
            </a:r>
          </a:p>
          <a:p>
            <a:pPr algn="just"/>
            <a:r>
              <a:rPr lang="en-US" sz="1800" dirty="0">
                <a:latin typeface="Times New Roman" pitchFamily="18" charset="0"/>
                <a:cs typeface="Times New Roman" pitchFamily="18" charset="0"/>
              </a:rPr>
              <a:t>But rather than just throwing one idea after another, try breaking them down or building them up so that you can see where they’re linked together, and it helps you to see a bigger picture as well. </a:t>
            </a:r>
          </a:p>
          <a:p>
            <a:pPr algn="just"/>
            <a:r>
              <a:rPr lang="en-US" sz="1800" dirty="0">
                <a:latin typeface="Times New Roman" pitchFamily="18" charset="0"/>
                <a:cs typeface="Times New Roman" pitchFamily="18" charset="0"/>
              </a:rPr>
              <a:t>Moreover, by breaking down or building up ideas, everyone has a chance to participate and witness the evolution of that idea together.  </a:t>
            </a:r>
          </a:p>
          <a:p>
            <a:pPr algn="just">
              <a:buFont typeface="Arial" charset="0"/>
              <a:buNone/>
            </a:pPr>
            <a:r>
              <a:rPr lang="en-US" sz="1800" b="1" dirty="0">
                <a:latin typeface="Times New Roman" pitchFamily="18" charset="0"/>
                <a:cs typeface="Times New Roman" pitchFamily="18" charset="0"/>
              </a:rPr>
              <a:t>3. WRITE AND DRAW</a:t>
            </a:r>
          </a:p>
          <a:p>
            <a:pPr algn="just"/>
            <a:r>
              <a:rPr lang="en-US" sz="1800" dirty="0">
                <a:latin typeface="Times New Roman" pitchFamily="18" charset="0"/>
                <a:cs typeface="Times New Roman" pitchFamily="18" charset="0"/>
              </a:rPr>
              <a:t>Visualizing ideas help different interpretations come to light and spark conversation. </a:t>
            </a:r>
          </a:p>
          <a:p>
            <a:pPr algn="just"/>
            <a:r>
              <a:rPr lang="en-US" sz="1800" dirty="0">
                <a:latin typeface="Times New Roman" pitchFamily="18" charset="0"/>
                <a:cs typeface="Times New Roman" pitchFamily="18" charset="0"/>
              </a:rPr>
              <a:t>Display them by writing down or drawing them in one place where everyone can see, so that they can feel involved as a contributor and no idea gets lost during the process.</a:t>
            </a:r>
          </a:p>
          <a:p>
            <a:pPr marL="0" indent="0" algn="just">
              <a:buNone/>
            </a:pPr>
            <a:endParaRPr lang="en-US" sz="1800" i="1" dirty="0">
              <a:latin typeface="Times New Roman" pitchFamily="18" charset="0"/>
              <a:cs typeface="Times New Roman" pitchFamily="18" charset="0"/>
            </a:endParaRPr>
          </a:p>
          <a:p>
            <a:pPr>
              <a:buFont typeface="Arial" charset="0"/>
              <a:buNone/>
            </a:pPr>
            <a:endParaRPr lang="en-US" sz="1800" i="1" dirty="0">
              <a:latin typeface="Times New Roman" pitchFamily="18" charset="0"/>
              <a:cs typeface="Times New Roman" pitchFamily="18" charset="0"/>
            </a:endParaRP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27363905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DEA396DD-7F57-44E6-9188-C100747C69F9}" type="datetime1">
              <a:rPr lang="en-US" smtClean="0"/>
              <a:t>7/31/2024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Dr. Rashmi Mishra                           Unit-I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96</a:t>
            </a:fld>
            <a:endParaRPr lang="en-US"/>
          </a:p>
        </p:txBody>
      </p:sp>
      <p:sp>
        <p:nvSpPr>
          <p:cNvPr id="7" name="Title 1"/>
          <p:cNvSpPr txBox="1">
            <a:spLocks/>
          </p:cNvSpPr>
          <p:nvPr/>
        </p:nvSpPr>
        <p:spPr>
          <a:xfrm>
            <a:off x="1312589" y="30126"/>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algn="ctr">
              <a:defRPr/>
            </a:pPr>
            <a:r>
              <a:rPr lang="en-US" b="1" dirty="0"/>
              <a:t>Brainstorming:  </a:t>
            </a:r>
            <a:r>
              <a:rPr lang="en-US" b="1" dirty="0" err="1"/>
              <a:t>Dont’s</a:t>
            </a:r>
            <a:r>
              <a:rPr lang="en-US" b="1" dirty="0"/>
              <a:t> (CO1)</a:t>
            </a:r>
          </a:p>
        </p:txBody>
      </p:sp>
      <p:sp>
        <p:nvSpPr>
          <p:cNvPr id="11" name="Content Placeholder 2">
            <a:extLst>
              <a:ext uri="{FF2B5EF4-FFF2-40B4-BE49-F238E27FC236}">
                <a16:creationId xmlns:a16="http://schemas.microsoft.com/office/drawing/2014/main" id="{8236A617-9805-F982-1E8E-E3834C7DB3D0}"/>
              </a:ext>
            </a:extLst>
          </p:cNvPr>
          <p:cNvSpPr>
            <a:spLocks noGrp="1"/>
          </p:cNvSpPr>
          <p:nvPr>
            <p:ph idx="1"/>
          </p:nvPr>
        </p:nvSpPr>
        <p:spPr>
          <a:xfrm>
            <a:off x="533400" y="1143000"/>
            <a:ext cx="8229600" cy="4525963"/>
          </a:xfrm>
        </p:spPr>
        <p:txBody>
          <a:bodyPr>
            <a:noAutofit/>
          </a:bodyPr>
          <a:lstStyle/>
          <a:p>
            <a:pPr algn="just">
              <a:buFont typeface="Arial" charset="0"/>
              <a:buNone/>
            </a:pPr>
            <a:r>
              <a:rPr lang="en-US" sz="1800" b="1" dirty="0">
                <a:latin typeface="Times New Roman" pitchFamily="18" charset="0"/>
                <a:cs typeface="Times New Roman" pitchFamily="18" charset="0"/>
              </a:rPr>
              <a:t>1. FORCE PARTICIPATION</a:t>
            </a:r>
          </a:p>
          <a:p>
            <a:pPr algn="just">
              <a:buFont typeface="Arial" charset="0"/>
              <a:buNone/>
            </a:pPr>
            <a:r>
              <a:rPr lang="en-US" sz="1800" dirty="0">
                <a:latin typeface="Times New Roman" pitchFamily="18" charset="0"/>
                <a:cs typeface="Times New Roman" pitchFamily="18" charset="0"/>
              </a:rPr>
              <a:t>      Force participation, like assigning participants with a turn to speak, will not help generating ideas but add social pressure to the group and kill the organic flow of a conversation instead.</a:t>
            </a:r>
          </a:p>
          <a:p>
            <a:pPr algn="just">
              <a:buFont typeface="Arial" charset="0"/>
              <a:buNone/>
            </a:pPr>
            <a:r>
              <a:rPr lang="en-US" sz="1800" b="1" dirty="0">
                <a:latin typeface="Times New Roman" pitchFamily="18" charset="0"/>
                <a:cs typeface="Times New Roman" pitchFamily="18" charset="0"/>
              </a:rPr>
              <a:t>2. CRITICIZE OTHER PEOPLE’S IDEAS</a:t>
            </a:r>
          </a:p>
          <a:p>
            <a:pPr algn="just"/>
            <a:r>
              <a:rPr lang="en-US" sz="1800" dirty="0">
                <a:latin typeface="Times New Roman" pitchFamily="18" charset="0"/>
                <a:cs typeface="Times New Roman" pitchFamily="18" charset="0"/>
              </a:rPr>
              <a:t>A brainstorm should be focusing on generating ideas rather than criticizing them. </a:t>
            </a:r>
          </a:p>
          <a:p>
            <a:pPr algn="just"/>
            <a:r>
              <a:rPr lang="en-US" sz="1800" dirty="0">
                <a:latin typeface="Times New Roman" pitchFamily="18" charset="0"/>
                <a:cs typeface="Times New Roman" pitchFamily="18" charset="0"/>
              </a:rPr>
              <a:t>Avoid making comments on other people’s opinions as stupid or useless. It’ll destroy the atmosphere of collaboration and intimidate others, making them afraid of sharing their ideas.</a:t>
            </a:r>
          </a:p>
          <a:p>
            <a:pPr algn="just">
              <a:buFont typeface="Arial" charset="0"/>
              <a:buNone/>
            </a:pPr>
            <a:r>
              <a:rPr lang="en-US" sz="1800" b="1" dirty="0">
                <a:latin typeface="Times New Roman" pitchFamily="18" charset="0"/>
                <a:cs typeface="Times New Roman" pitchFamily="18" charset="0"/>
              </a:rPr>
              <a:t>HOLD THE SESSION IN THE EVENING</a:t>
            </a:r>
          </a:p>
          <a:p>
            <a:pPr algn="just"/>
            <a:r>
              <a:rPr lang="en-US" sz="1800" dirty="0">
                <a:latin typeface="Times New Roman" pitchFamily="18" charset="0"/>
                <a:cs typeface="Times New Roman" pitchFamily="18" charset="0"/>
              </a:rPr>
              <a:t>A lot of people may overlook this point, but it’s very important when the brainstorming session is happening. </a:t>
            </a:r>
          </a:p>
          <a:p>
            <a:pPr algn="just"/>
            <a:r>
              <a:rPr lang="en-US" sz="1800" dirty="0">
                <a:latin typeface="Times New Roman" pitchFamily="18" charset="0"/>
                <a:cs typeface="Times New Roman" pitchFamily="18" charset="0"/>
              </a:rPr>
              <a:t>Try to avoid holding the session in the evening, especially at the time close to the end of business hours, since people could be distracted by their plans after work and be unable to focus.</a:t>
            </a:r>
            <a:endParaRPr lang="en-US" sz="1800" i="1" dirty="0"/>
          </a:p>
          <a:p>
            <a:pPr marL="0" indent="0" algn="just">
              <a:buNone/>
            </a:pPr>
            <a:endParaRPr lang="en-US" sz="1800" dirty="0">
              <a:latin typeface="Times New Roman" pitchFamily="18" charset="0"/>
              <a:cs typeface="Times New Roman" pitchFamily="18" charset="0"/>
            </a:endParaRPr>
          </a:p>
          <a:p>
            <a:pPr>
              <a:buFont typeface="Arial" charset="0"/>
              <a:buNone/>
            </a:pPr>
            <a:endParaRPr lang="en-US" sz="1800" i="1" dirty="0">
              <a:latin typeface="Times New Roman" pitchFamily="18" charset="0"/>
              <a:cs typeface="Times New Roman" pitchFamily="18" charset="0"/>
            </a:endParaRP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258554738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5B4D3E1C-0EE9-40F9-BAC9-85F0410793AB}" type="datetime1">
              <a:rPr lang="en-US" smtClean="0"/>
              <a:t>7/31/2024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Dr. Rashmi Mishra                           Unit-I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97</a:t>
            </a:fld>
            <a:endParaRPr lang="en-US"/>
          </a:p>
        </p:txBody>
      </p:sp>
      <p:sp>
        <p:nvSpPr>
          <p:cNvPr id="7" name="Title 1"/>
          <p:cNvSpPr txBox="1">
            <a:spLocks/>
          </p:cNvSpPr>
          <p:nvPr/>
        </p:nvSpPr>
        <p:spPr>
          <a:xfrm>
            <a:off x="1312589" y="30126"/>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algn="ctr"/>
            <a:r>
              <a:rPr lang="en-IN" sz="2400" dirty="0"/>
              <a:t>Applying RCA and Brainstorm on innovative solutions (CO1) </a:t>
            </a:r>
          </a:p>
        </p:txBody>
      </p:sp>
      <p:sp>
        <p:nvSpPr>
          <p:cNvPr id="11" name="Content Placeholder 2">
            <a:extLst>
              <a:ext uri="{FF2B5EF4-FFF2-40B4-BE49-F238E27FC236}">
                <a16:creationId xmlns:a16="http://schemas.microsoft.com/office/drawing/2014/main" id="{8236A617-9805-F982-1E8E-E3834C7DB3D0}"/>
              </a:ext>
            </a:extLst>
          </p:cNvPr>
          <p:cNvSpPr>
            <a:spLocks noGrp="1"/>
          </p:cNvSpPr>
          <p:nvPr>
            <p:ph idx="1"/>
          </p:nvPr>
        </p:nvSpPr>
        <p:spPr>
          <a:xfrm>
            <a:off x="533400" y="1143000"/>
            <a:ext cx="8229600" cy="4525963"/>
          </a:xfrm>
        </p:spPr>
        <p:txBody>
          <a:bodyPr>
            <a:noAutofit/>
          </a:bodyPr>
          <a:lstStyle/>
          <a:p>
            <a:pPr algn="just"/>
            <a:r>
              <a:rPr lang="en-IN" sz="1800" dirty="0">
                <a:latin typeface="Times New Roman" pitchFamily="18" charset="0"/>
                <a:cs typeface="Times New Roman" pitchFamily="18" charset="0"/>
              </a:rPr>
              <a:t>The Department of science and technology within the government of INDIA has developed the INDIA INNOVATION INITIATIVE (i3) to create an innovation network, encouraging and promoting innovators and commercialization across the country.</a:t>
            </a:r>
          </a:p>
          <a:p>
            <a:pPr algn="just"/>
            <a:r>
              <a:rPr lang="en-IN" sz="1800" dirty="0">
                <a:latin typeface="Times New Roman" pitchFamily="18" charset="0"/>
                <a:cs typeface="Times New Roman" pitchFamily="18" charset="0"/>
              </a:rPr>
              <a:t>The global innovation index aims to capture the multi dimensional facets of innovation and provide the tools that can assists in tailoring policies or promote long term output growth, improved productivity, and job growth. </a:t>
            </a:r>
          </a:p>
          <a:p>
            <a:pPr>
              <a:buFont typeface="Arial" charset="0"/>
              <a:buNone/>
            </a:pPr>
            <a:endParaRPr lang="en-US" sz="1800" i="1" dirty="0">
              <a:latin typeface="Times New Roman" pitchFamily="18" charset="0"/>
              <a:cs typeface="Times New Roman" pitchFamily="18" charset="0"/>
            </a:endParaRP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365419001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537408A4-A016-461C-96B8-65748388A57C}" type="datetime1">
              <a:rPr lang="en-US" smtClean="0"/>
              <a:t>7/31/2024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98</a:t>
            </a:fld>
            <a:endParaRPr lang="en-US"/>
          </a:p>
        </p:txBody>
      </p:sp>
      <p:sp>
        <p:nvSpPr>
          <p:cNvPr id="7" name="Title 1"/>
          <p:cNvSpPr txBox="1">
            <a:spLocks/>
          </p:cNvSpPr>
          <p:nvPr/>
        </p:nvSpPr>
        <p:spPr>
          <a:xfrm>
            <a:off x="1312589" y="30126"/>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marL="12700" algn="ctr">
              <a:spcBef>
                <a:spcPts val="100"/>
              </a:spcBef>
            </a:pPr>
            <a:r>
              <a:rPr lang="en-IN" sz="2400" dirty="0"/>
              <a:t>Main project allocation and expectations from the project </a:t>
            </a:r>
            <a:r>
              <a:rPr lang="en-IN" sz="2400" spc="120" dirty="0"/>
              <a:t>(CO1)</a:t>
            </a:r>
            <a:endParaRPr lang="en-US" sz="2400" dirty="0"/>
          </a:p>
        </p:txBody>
      </p:sp>
      <p:graphicFrame>
        <p:nvGraphicFramePr>
          <p:cNvPr id="10" name="Content Placeholder 9">
            <a:extLst>
              <a:ext uri="{FF2B5EF4-FFF2-40B4-BE49-F238E27FC236}">
                <a16:creationId xmlns:a16="http://schemas.microsoft.com/office/drawing/2014/main" id="{F975EEF2-B0F9-934B-A059-62932E150BE5}"/>
              </a:ext>
            </a:extLst>
          </p:cNvPr>
          <p:cNvGraphicFramePr>
            <a:graphicFrameLocks noGrp="1" noChangeAspect="1"/>
          </p:cNvGraphicFramePr>
          <p:nvPr>
            <p:ph idx="1"/>
            <p:extLst>
              <p:ext uri="{D42A27DB-BD31-4B8C-83A1-F6EECF244321}">
                <p14:modId xmlns:p14="http://schemas.microsoft.com/office/powerpoint/2010/main" val="2741599090"/>
              </p:ext>
            </p:extLst>
          </p:nvPr>
        </p:nvGraphicFramePr>
        <p:xfrm>
          <a:off x="863600" y="1143000"/>
          <a:ext cx="7569200" cy="4876800"/>
        </p:xfrm>
        <a:graphic>
          <a:graphicData uri="http://schemas.openxmlformats.org/presentationml/2006/ole">
            <mc:AlternateContent xmlns:mc="http://schemas.openxmlformats.org/markup-compatibility/2006">
              <mc:Choice xmlns:v="urn:schemas-microsoft-com:vml" Requires="v">
                <p:oleObj name="Document" r:id="rId2" imgW="7569200" imgH="9398000" progId="Word.Document.12">
                  <p:embed/>
                </p:oleObj>
              </mc:Choice>
              <mc:Fallback>
                <p:oleObj name="Document" r:id="rId2" imgW="7569200" imgH="9398000" progId="Word.Document.12">
                  <p:embed/>
                  <p:pic>
                    <p:nvPicPr>
                      <p:cNvPr id="0" name=""/>
                      <p:cNvPicPr/>
                      <p:nvPr/>
                    </p:nvPicPr>
                    <p:blipFill>
                      <a:blip r:embed="rId3"/>
                      <a:stretch>
                        <a:fillRect/>
                      </a:stretch>
                    </p:blipFill>
                    <p:spPr>
                      <a:xfrm>
                        <a:off x="863600" y="1143000"/>
                        <a:ext cx="7569200" cy="4876800"/>
                      </a:xfrm>
                      <a:prstGeom prst="rect">
                        <a:avLst/>
                      </a:prstGeom>
                    </p:spPr>
                  </p:pic>
                </p:oleObj>
              </mc:Fallback>
            </mc:AlternateContent>
          </a:graphicData>
        </a:graphic>
      </p:graphicFrame>
      <p:sp>
        <p:nvSpPr>
          <p:cNvPr id="8" name="Footer Placeholder 4">
            <a:extLst>
              <a:ext uri="{FF2B5EF4-FFF2-40B4-BE49-F238E27FC236}">
                <a16:creationId xmlns:a16="http://schemas.microsoft.com/office/drawing/2014/main" id="{13E8094D-EAAE-1612-3B2C-9233EDA19699}"/>
              </a:ext>
            </a:extLst>
          </p:cNvPr>
          <p:cNvSpPr>
            <a:spLocks noGrp="1"/>
          </p:cNvSpPr>
          <p:nvPr>
            <p:ph type="ftr" sz="quarter" idx="11"/>
          </p:nvPr>
        </p:nvSpPr>
        <p:spPr>
          <a:xfrm>
            <a:off x="2514600" y="6356350"/>
            <a:ext cx="5029200" cy="365125"/>
          </a:xfrm>
        </p:spPr>
        <p:txBody>
          <a:bodyPr/>
          <a:lstStyle/>
          <a:p>
            <a:r>
              <a:rPr lang="en-US"/>
              <a:t>Dr. Rashmi Mishra                           Unit-I</a:t>
            </a:r>
            <a:endParaRPr lang="en-US" dirty="0"/>
          </a:p>
        </p:txBody>
      </p:sp>
      <p:pic>
        <p:nvPicPr>
          <p:cNvPr id="11" name="Picture 10"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288059876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AADA1F3D-B559-41F2-879E-B9DE21162D59}" type="datetime1">
              <a:rPr lang="en-US" smtClean="0"/>
              <a:t>7/31/2024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99</a:t>
            </a:fld>
            <a:endParaRPr lang="en-US"/>
          </a:p>
        </p:txBody>
      </p:sp>
      <p:sp>
        <p:nvSpPr>
          <p:cNvPr id="7" name="Title 1"/>
          <p:cNvSpPr txBox="1">
            <a:spLocks/>
          </p:cNvSpPr>
          <p:nvPr/>
        </p:nvSpPr>
        <p:spPr>
          <a:xfrm>
            <a:off x="1312589" y="30126"/>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marL="12700" algn="ctr">
              <a:spcBef>
                <a:spcPts val="100"/>
              </a:spcBef>
            </a:pPr>
            <a:r>
              <a:rPr lang="en-IN" sz="2400" dirty="0"/>
              <a:t>Expectations from the project </a:t>
            </a:r>
            <a:r>
              <a:rPr lang="en-IN" sz="2400" spc="120" dirty="0"/>
              <a:t>(CO1)</a:t>
            </a:r>
            <a:endParaRPr lang="en-US" sz="2400" dirty="0"/>
          </a:p>
        </p:txBody>
      </p:sp>
      <p:sp>
        <p:nvSpPr>
          <p:cNvPr id="3" name="Content Placeholder 2">
            <a:extLst>
              <a:ext uri="{FF2B5EF4-FFF2-40B4-BE49-F238E27FC236}">
                <a16:creationId xmlns:a16="http://schemas.microsoft.com/office/drawing/2014/main" id="{9AEC798B-D602-4EBC-5495-C3AE7530C5D2}"/>
              </a:ext>
            </a:extLst>
          </p:cNvPr>
          <p:cNvSpPr>
            <a:spLocks noGrp="1"/>
          </p:cNvSpPr>
          <p:nvPr>
            <p:ph idx="1"/>
          </p:nvPr>
        </p:nvSpPr>
        <p:spPr/>
        <p:txBody>
          <a:bodyPr>
            <a:normAutofit/>
          </a:bodyPr>
          <a:lstStyle/>
          <a:p>
            <a:pPr algn="just"/>
            <a:r>
              <a:rPr lang="en-US" sz="1800" dirty="0"/>
              <a:t>To make the student understand </a:t>
            </a:r>
            <a:r>
              <a:rPr lang="en-IN" sz="1800" dirty="0"/>
              <a:t>areas of life that are important, the roles they play in their life.</a:t>
            </a:r>
            <a:endParaRPr lang="en-US" sz="1800" dirty="0"/>
          </a:p>
          <a:p>
            <a:pPr algn="just"/>
            <a:r>
              <a:rPr lang="en-IN" sz="1800" dirty="0"/>
              <a:t>After completing it is time to plan the actions needed to work on regaining balance in the student’s life. </a:t>
            </a:r>
          </a:p>
          <a:p>
            <a:pPr algn="just"/>
            <a:r>
              <a:rPr lang="en-IN" sz="1800" dirty="0"/>
              <a:t>Then the students have to Start with the neglected areas, what things they require to start doing to regain balance? </a:t>
            </a:r>
          </a:p>
          <a:p>
            <a:pPr algn="just"/>
            <a:r>
              <a:rPr lang="en-IN" sz="1800" dirty="0"/>
              <a:t>In the areas that currently sap energy and time, student can stop doing or reprioritize or delegate to someone else. </a:t>
            </a:r>
          </a:p>
          <a:p>
            <a:pPr algn="just"/>
            <a:r>
              <a:rPr lang="en-IN" sz="1800" dirty="0"/>
              <a:t>They have to make a commitment to these actions by writing them in the worksheet.</a:t>
            </a:r>
            <a:endParaRPr lang="en-US" sz="1800" dirty="0"/>
          </a:p>
        </p:txBody>
      </p:sp>
      <p:sp>
        <p:nvSpPr>
          <p:cNvPr id="8" name="Footer Placeholder 4">
            <a:extLst>
              <a:ext uri="{FF2B5EF4-FFF2-40B4-BE49-F238E27FC236}">
                <a16:creationId xmlns:a16="http://schemas.microsoft.com/office/drawing/2014/main" id="{C7FAB3C6-A478-FA1D-5E42-543E67664D49}"/>
              </a:ext>
            </a:extLst>
          </p:cNvPr>
          <p:cNvSpPr>
            <a:spLocks noGrp="1"/>
          </p:cNvSpPr>
          <p:nvPr>
            <p:ph type="ftr" sz="quarter" idx="11"/>
          </p:nvPr>
        </p:nvSpPr>
        <p:spPr>
          <a:xfrm>
            <a:off x="2514600" y="6356350"/>
            <a:ext cx="5029200" cy="365125"/>
          </a:xfrm>
        </p:spPr>
        <p:txBody>
          <a:bodyPr/>
          <a:lstStyle/>
          <a:p>
            <a:r>
              <a:rPr lang="en-US"/>
              <a:t>Dr. Rashmi Mishra                           Unit-I</a:t>
            </a:r>
            <a:endParaRPr lang="en-US" dirty="0"/>
          </a:p>
        </p:txBody>
      </p:sp>
      <p:pic>
        <p:nvPicPr>
          <p:cNvPr id="10" name="Picture 9"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173426907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13189</TotalTime>
  <Words>6726</Words>
  <Application>Microsoft Office PowerPoint</Application>
  <PresentationFormat>On-screen Show (4:3)</PresentationFormat>
  <Paragraphs>1050</Paragraphs>
  <Slides>108</Slides>
  <Notes>5</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108</vt:i4>
      </vt:variant>
    </vt:vector>
  </HeadingPairs>
  <TitlesOfParts>
    <vt:vector size="116" baseType="lpstr">
      <vt:lpstr>Arial</vt:lpstr>
      <vt:lpstr>Calibri</vt:lpstr>
      <vt:lpstr>Carlito</vt:lpstr>
      <vt:lpstr>Symbol</vt:lpstr>
      <vt:lpstr>Times New Roman</vt:lpstr>
      <vt:lpstr>TimesNewRomanPSMT</vt:lpstr>
      <vt:lpstr>Office Theme</vt:lpstr>
      <vt:lpstr>Document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Manks</dc:creator>
  <cp:lastModifiedBy>Nisha Verma</cp:lastModifiedBy>
  <cp:revision>390</cp:revision>
  <dcterms:created xsi:type="dcterms:W3CDTF">2006-08-16T00:00:00Z</dcterms:created>
  <dcterms:modified xsi:type="dcterms:W3CDTF">2024-08-08T15:27:16Z</dcterms:modified>
</cp:coreProperties>
</file>